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9" r:id="rId5"/>
    <p:sldId id="260" r:id="rId6"/>
    <p:sldId id="267" r:id="rId7"/>
    <p:sldId id="263"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cwcclerk@outlook.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ne church with a steeple&#10;&#10;Description automatically generated with low confidence">
            <a:extLst>
              <a:ext uri="{FF2B5EF4-FFF2-40B4-BE49-F238E27FC236}">
                <a16:creationId xmlns:a16="http://schemas.microsoft.com/office/drawing/2014/main" id="{A4955854-233E-DBC0-626D-49112873DCA3}"/>
              </a:ext>
            </a:extLst>
          </p:cNvPr>
          <p:cNvPicPr>
            <a:picLocks noChangeAspect="1"/>
          </p:cNvPicPr>
          <p:nvPr/>
        </p:nvPicPr>
        <p:blipFill rotWithShape="1">
          <a:blip r:embed="rId2">
            <a:duotone>
              <a:schemeClr val="bg2">
                <a:shade val="45000"/>
                <a:satMod val="135000"/>
              </a:schemeClr>
              <a:prstClr val="white"/>
            </a:duotone>
            <a:alphaModFix amt="40000"/>
          </a:blip>
          <a:srcRect t="10272" b="87"/>
          <a:stretch/>
        </p:blipFill>
        <p:spPr>
          <a:xfrm>
            <a:off x="20" y="10"/>
            <a:ext cx="12191980" cy="6857990"/>
          </a:xfrm>
          <a:prstGeom prst="rect">
            <a:avLst/>
          </a:prstGeom>
        </p:spPr>
      </p:pic>
      <p:sp>
        <p:nvSpPr>
          <p:cNvPr id="2" name="Title 1">
            <a:extLst>
              <a:ext uri="{FF2B5EF4-FFF2-40B4-BE49-F238E27FC236}">
                <a16:creationId xmlns:a16="http://schemas.microsoft.com/office/drawing/2014/main" id="{C42A1EB8-1C29-4ADC-C850-2680EBECA26C}"/>
              </a:ext>
            </a:extLst>
          </p:cNvPr>
          <p:cNvSpPr>
            <a:spLocks noGrp="1"/>
          </p:cNvSpPr>
          <p:nvPr>
            <p:ph type="ctrTitle"/>
          </p:nvPr>
        </p:nvSpPr>
        <p:spPr>
          <a:xfrm>
            <a:off x="2589213" y="2514600"/>
            <a:ext cx="9052496" cy="2262781"/>
          </a:xfrm>
        </p:spPr>
        <p:txBody>
          <a:bodyPr>
            <a:normAutofit/>
          </a:bodyPr>
          <a:lstStyle/>
          <a:p>
            <a:r>
              <a:rPr lang="en-GB" dirty="0"/>
              <a:t>Claydon &amp; Clattercote PC</a:t>
            </a:r>
          </a:p>
        </p:txBody>
      </p:sp>
      <p:sp>
        <p:nvSpPr>
          <p:cNvPr id="3" name="Subtitle 2">
            <a:extLst>
              <a:ext uri="{FF2B5EF4-FFF2-40B4-BE49-F238E27FC236}">
                <a16:creationId xmlns:a16="http://schemas.microsoft.com/office/drawing/2014/main" id="{07440AF0-7F44-C598-D4A9-93C557048C42}"/>
              </a:ext>
            </a:extLst>
          </p:cNvPr>
          <p:cNvSpPr>
            <a:spLocks noGrp="1"/>
          </p:cNvSpPr>
          <p:nvPr>
            <p:ph type="subTitle" idx="1"/>
          </p:nvPr>
        </p:nvSpPr>
        <p:spPr>
          <a:xfrm>
            <a:off x="2589213" y="4777379"/>
            <a:ext cx="8915399" cy="1126283"/>
          </a:xfrm>
        </p:spPr>
        <p:txBody>
          <a:bodyPr>
            <a:normAutofit/>
          </a:bodyPr>
          <a:lstStyle/>
          <a:p>
            <a:r>
              <a:rPr lang="en-GB" dirty="0"/>
              <a:t>Vision &amp; Strategic Plan 2023 – 2030</a:t>
            </a:r>
          </a:p>
        </p:txBody>
      </p:sp>
      <p:grpSp>
        <p:nvGrpSpPr>
          <p:cNvPr id="12" name="Group 11">
            <a:extLst>
              <a:ext uri="{FF2B5EF4-FFF2-40B4-BE49-F238E27FC236}">
                <a16:creationId xmlns:a16="http://schemas.microsoft.com/office/drawing/2014/main" id="{065753F1-EEE2-45ED-88A1-ECB4A495D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3" name="Freeform 27">
              <a:extLst>
                <a:ext uri="{FF2B5EF4-FFF2-40B4-BE49-F238E27FC236}">
                  <a16:creationId xmlns:a16="http://schemas.microsoft.com/office/drawing/2014/main" id="{3E3E7343-7B0A-4265-B9DA-56CE35551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14" name="Freeform 28">
              <a:extLst>
                <a:ext uri="{FF2B5EF4-FFF2-40B4-BE49-F238E27FC236}">
                  <a16:creationId xmlns:a16="http://schemas.microsoft.com/office/drawing/2014/main" id="{608D2FF5-E7CA-448D-8B61-42FAA7A0C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15" name="Freeform 29">
              <a:extLst>
                <a:ext uri="{FF2B5EF4-FFF2-40B4-BE49-F238E27FC236}">
                  <a16:creationId xmlns:a16="http://schemas.microsoft.com/office/drawing/2014/main" id="{DC186DC7-6F76-40B7-8268-20660160E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16" name="Freeform 30">
              <a:extLst>
                <a:ext uri="{FF2B5EF4-FFF2-40B4-BE49-F238E27FC236}">
                  <a16:creationId xmlns:a16="http://schemas.microsoft.com/office/drawing/2014/main" id="{4C8DDEC4-2C9A-4271-BBB3-577233F2E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17" name="Freeform 31">
              <a:extLst>
                <a:ext uri="{FF2B5EF4-FFF2-40B4-BE49-F238E27FC236}">
                  <a16:creationId xmlns:a16="http://schemas.microsoft.com/office/drawing/2014/main" id="{D8DB0C2B-A79C-421F-88AB-DC7B12527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18" name="Freeform 32">
              <a:extLst>
                <a:ext uri="{FF2B5EF4-FFF2-40B4-BE49-F238E27FC236}">
                  <a16:creationId xmlns:a16="http://schemas.microsoft.com/office/drawing/2014/main" id="{B3BC96E3-7FEF-4BFD-8E2C-028CB3772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19" name="Freeform 33">
              <a:extLst>
                <a:ext uri="{FF2B5EF4-FFF2-40B4-BE49-F238E27FC236}">
                  <a16:creationId xmlns:a16="http://schemas.microsoft.com/office/drawing/2014/main" id="{E7ED35DB-BAAE-4771-A0A0-65647ACC5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20" name="Freeform 34">
              <a:extLst>
                <a:ext uri="{FF2B5EF4-FFF2-40B4-BE49-F238E27FC236}">
                  <a16:creationId xmlns:a16="http://schemas.microsoft.com/office/drawing/2014/main" id="{4407B080-4ED5-43EB-8CCE-B43B336E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21" name="Freeform 35">
              <a:extLst>
                <a:ext uri="{FF2B5EF4-FFF2-40B4-BE49-F238E27FC236}">
                  <a16:creationId xmlns:a16="http://schemas.microsoft.com/office/drawing/2014/main" id="{8C10C675-F599-45D3-8177-D7F7DEC1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22" name="Freeform 36">
              <a:extLst>
                <a:ext uri="{FF2B5EF4-FFF2-40B4-BE49-F238E27FC236}">
                  <a16:creationId xmlns:a16="http://schemas.microsoft.com/office/drawing/2014/main" id="{E2566A74-B9B1-469F-A373-3B3C60175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23" name="Freeform 37">
              <a:extLst>
                <a:ext uri="{FF2B5EF4-FFF2-40B4-BE49-F238E27FC236}">
                  <a16:creationId xmlns:a16="http://schemas.microsoft.com/office/drawing/2014/main" id="{D108E5CB-8D77-4568-B6FF-2C303213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24" name="Freeform 38">
              <a:extLst>
                <a:ext uri="{FF2B5EF4-FFF2-40B4-BE49-F238E27FC236}">
                  <a16:creationId xmlns:a16="http://schemas.microsoft.com/office/drawing/2014/main" id="{7D8349D8-2AE2-4C78-84ED-22125F14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26" name="Rectangle 25">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GB"/>
          </a:p>
        </p:txBody>
      </p:sp>
    </p:spTree>
    <p:extLst>
      <p:ext uri="{BB962C8B-B14F-4D97-AF65-F5344CB8AC3E}">
        <p14:creationId xmlns:p14="http://schemas.microsoft.com/office/powerpoint/2010/main" val="217302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F776DF0-E0A5-8B25-5FBE-DA157AE0B3D6}"/>
              </a:ext>
            </a:extLst>
          </p:cNvPr>
          <p:cNvSpPr txBox="1">
            <a:spLocks/>
          </p:cNvSpPr>
          <p:nvPr/>
        </p:nvSpPr>
        <p:spPr>
          <a:xfrm>
            <a:off x="2521479" y="1744134"/>
            <a:ext cx="8919113" cy="410633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GB" sz="1600" dirty="0"/>
              <a:t>What follows is a selection of ideas put forward by Parishioners at various meetings and venues.</a:t>
            </a:r>
          </a:p>
          <a:p>
            <a:pPr marL="0" indent="0" algn="just">
              <a:buNone/>
            </a:pPr>
            <a:r>
              <a:rPr lang="en-GB" sz="1600" dirty="0"/>
              <a:t>The proposals are </a:t>
            </a:r>
            <a:r>
              <a:rPr lang="en-GB" sz="1600" b="1" u="sng" dirty="0"/>
              <a:t>NOT</a:t>
            </a:r>
            <a:r>
              <a:rPr lang="en-GB" sz="1600" dirty="0"/>
              <a:t> set in stone but have been carefully looked at and investigated by the PC to fit the Village Mission Statement &amp; Vision criteria as detailed on the next slide.</a:t>
            </a:r>
          </a:p>
          <a:p>
            <a:pPr marL="0" indent="0" algn="just">
              <a:buNone/>
            </a:pPr>
            <a:r>
              <a:rPr lang="en-GB" sz="1600" dirty="0"/>
              <a:t>All the proposals are viable, especially with additional proposed HS2 funding currently available to us this year, which the PC are investigating.</a:t>
            </a:r>
          </a:p>
          <a:p>
            <a:pPr marL="0" indent="0" algn="just">
              <a:buNone/>
            </a:pPr>
            <a:r>
              <a:rPr lang="en-GB" sz="1600" dirty="0"/>
              <a:t>The proposed facilities are intended to ‘Open Up’ the Playing Field to the community and encourage its more effective use.</a:t>
            </a:r>
          </a:p>
          <a:p>
            <a:pPr marL="0" indent="0" algn="just">
              <a:buNone/>
            </a:pPr>
            <a:endParaRPr lang="en-GB" sz="1600" dirty="0"/>
          </a:p>
          <a:p>
            <a:pPr marL="0" indent="0" algn="just">
              <a:buNone/>
            </a:pPr>
            <a:r>
              <a:rPr lang="en-GB" sz="1600" dirty="0"/>
              <a:t>There is an accompanying brief questionnaire that we encourage you to download, fill in and return to the PC asap so we can start to plan forwards. </a:t>
            </a:r>
          </a:p>
          <a:p>
            <a:pPr marL="0" indent="0" algn="just">
              <a:buNone/>
            </a:pPr>
            <a:r>
              <a:rPr lang="en-GB" sz="1600" dirty="0"/>
              <a:t>Time, as always, is of the essence.</a:t>
            </a:r>
          </a:p>
          <a:p>
            <a:pPr marL="0" indent="0">
              <a:buNone/>
            </a:pPr>
            <a:endParaRPr lang="en-GB" sz="1600" dirty="0"/>
          </a:p>
          <a:p>
            <a:pPr marL="0" indent="0" algn="r">
              <a:buNone/>
            </a:pPr>
            <a:r>
              <a:rPr lang="en-GB" sz="1600" b="1" dirty="0"/>
              <a:t>Thank You</a:t>
            </a:r>
          </a:p>
        </p:txBody>
      </p:sp>
      <p:sp>
        <p:nvSpPr>
          <p:cNvPr id="5" name="Title 1">
            <a:extLst>
              <a:ext uri="{FF2B5EF4-FFF2-40B4-BE49-F238E27FC236}">
                <a16:creationId xmlns:a16="http://schemas.microsoft.com/office/drawing/2014/main" id="{20B0EC0B-B9D0-63EB-FAF2-75127D12B641}"/>
              </a:ext>
            </a:extLst>
          </p:cNvPr>
          <p:cNvSpPr txBox="1">
            <a:spLocks/>
          </p:cNvSpPr>
          <p:nvPr/>
        </p:nvSpPr>
        <p:spPr>
          <a:xfrm>
            <a:off x="2521480" y="714820"/>
            <a:ext cx="8915400" cy="6712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t>The Village Vision</a:t>
            </a:r>
          </a:p>
        </p:txBody>
      </p:sp>
    </p:spTree>
    <p:extLst>
      <p:ext uri="{BB962C8B-B14F-4D97-AF65-F5344CB8AC3E}">
        <p14:creationId xmlns:p14="http://schemas.microsoft.com/office/powerpoint/2010/main" val="391251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D420-D6E1-7FBB-E473-04AFEA8AB1B5}"/>
              </a:ext>
            </a:extLst>
          </p:cNvPr>
          <p:cNvSpPr>
            <a:spLocks noGrp="1"/>
          </p:cNvSpPr>
          <p:nvPr>
            <p:ph type="title"/>
          </p:nvPr>
        </p:nvSpPr>
        <p:spPr>
          <a:xfrm>
            <a:off x="2521480" y="3299579"/>
            <a:ext cx="8915400" cy="671290"/>
          </a:xfrm>
        </p:spPr>
        <p:txBody>
          <a:bodyPr/>
          <a:lstStyle/>
          <a:p>
            <a:pPr algn="ctr"/>
            <a:r>
              <a:rPr lang="en-GB" b="1" dirty="0"/>
              <a:t>Mission Statement</a:t>
            </a:r>
          </a:p>
        </p:txBody>
      </p:sp>
      <p:sp>
        <p:nvSpPr>
          <p:cNvPr id="3" name="Content Placeholder 2">
            <a:extLst>
              <a:ext uri="{FF2B5EF4-FFF2-40B4-BE49-F238E27FC236}">
                <a16:creationId xmlns:a16="http://schemas.microsoft.com/office/drawing/2014/main" id="{FC62BF07-F160-71E4-47E6-94046D6E59AD}"/>
              </a:ext>
            </a:extLst>
          </p:cNvPr>
          <p:cNvSpPr>
            <a:spLocks noGrp="1"/>
          </p:cNvSpPr>
          <p:nvPr>
            <p:ph idx="1"/>
          </p:nvPr>
        </p:nvSpPr>
        <p:spPr>
          <a:xfrm>
            <a:off x="2517766" y="3970869"/>
            <a:ext cx="8919113" cy="1816100"/>
          </a:xfrm>
        </p:spPr>
        <p:txBody>
          <a:bodyPr>
            <a:normAutofit/>
          </a:bodyPr>
          <a:lstStyle/>
          <a:p>
            <a:pPr algn="just"/>
            <a:r>
              <a:rPr lang="en-GB" sz="1600" dirty="0"/>
              <a:t>To maintain and enhance the quality of life and sense of community within the Parish of Claydon &amp; Clattercote.</a:t>
            </a:r>
          </a:p>
          <a:p>
            <a:pPr algn="just"/>
            <a:r>
              <a:rPr lang="en-GB" sz="1600" dirty="0"/>
              <a:t>To safeguard the individual character of our village and protect its rural environment whilst supporting sustainable development that meets the needs of residents now and in the future.</a:t>
            </a:r>
          </a:p>
        </p:txBody>
      </p:sp>
      <p:sp>
        <p:nvSpPr>
          <p:cNvPr id="4" name="Content Placeholder 2">
            <a:extLst>
              <a:ext uri="{FF2B5EF4-FFF2-40B4-BE49-F238E27FC236}">
                <a16:creationId xmlns:a16="http://schemas.microsoft.com/office/drawing/2014/main" id="{CF776DF0-E0A5-8B25-5FBE-DA157AE0B3D6}"/>
              </a:ext>
            </a:extLst>
          </p:cNvPr>
          <p:cNvSpPr txBox="1">
            <a:spLocks/>
          </p:cNvSpPr>
          <p:nvPr/>
        </p:nvSpPr>
        <p:spPr>
          <a:xfrm>
            <a:off x="2521479" y="1397000"/>
            <a:ext cx="8919113" cy="15772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1600" b="1" dirty="0"/>
              <a:t>Community</a:t>
            </a:r>
            <a:r>
              <a:rPr lang="en-GB" sz="1600" dirty="0"/>
              <a:t>  Support our local communities, encourage inclusion and diversity </a:t>
            </a:r>
          </a:p>
          <a:p>
            <a:r>
              <a:rPr lang="en-GB" sz="1600" b="1" dirty="0"/>
              <a:t>Environment</a:t>
            </a:r>
            <a:r>
              <a:rPr lang="en-GB" sz="1600" dirty="0"/>
              <a:t>  Protect and enhance our local environment </a:t>
            </a:r>
          </a:p>
          <a:p>
            <a:r>
              <a:rPr lang="en-GB" sz="1600" b="1" dirty="0"/>
              <a:t>Governance</a:t>
            </a:r>
            <a:r>
              <a:rPr lang="en-GB" sz="1600" dirty="0"/>
              <a:t>  Promote participation, good management and efficiency </a:t>
            </a:r>
          </a:p>
        </p:txBody>
      </p:sp>
      <p:sp>
        <p:nvSpPr>
          <p:cNvPr id="5" name="Title 1">
            <a:extLst>
              <a:ext uri="{FF2B5EF4-FFF2-40B4-BE49-F238E27FC236}">
                <a16:creationId xmlns:a16="http://schemas.microsoft.com/office/drawing/2014/main" id="{20B0EC0B-B9D0-63EB-FAF2-75127D12B641}"/>
              </a:ext>
            </a:extLst>
          </p:cNvPr>
          <p:cNvSpPr txBox="1">
            <a:spLocks/>
          </p:cNvSpPr>
          <p:nvPr/>
        </p:nvSpPr>
        <p:spPr>
          <a:xfrm>
            <a:off x="2521480" y="714820"/>
            <a:ext cx="8915400" cy="6712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t>The Parish Council Vision</a:t>
            </a:r>
          </a:p>
        </p:txBody>
      </p:sp>
    </p:spTree>
    <p:extLst>
      <p:ext uri="{BB962C8B-B14F-4D97-AF65-F5344CB8AC3E}">
        <p14:creationId xmlns:p14="http://schemas.microsoft.com/office/powerpoint/2010/main" val="63316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4B70-C955-31E7-FD89-F6C08305259C}"/>
              </a:ext>
            </a:extLst>
          </p:cNvPr>
          <p:cNvSpPr>
            <a:spLocks noGrp="1"/>
          </p:cNvSpPr>
          <p:nvPr>
            <p:ph type="title"/>
          </p:nvPr>
        </p:nvSpPr>
        <p:spPr>
          <a:xfrm>
            <a:off x="1687669" y="624110"/>
            <a:ext cx="4137059" cy="1280890"/>
          </a:xfrm>
        </p:spPr>
        <p:txBody>
          <a:bodyPr>
            <a:normAutofit/>
          </a:bodyPr>
          <a:lstStyle/>
          <a:p>
            <a:r>
              <a:rPr lang="en-GB" sz="3200" dirty="0"/>
              <a:t>Village Layout</a:t>
            </a:r>
          </a:p>
        </p:txBody>
      </p:sp>
      <p:pic>
        <p:nvPicPr>
          <p:cNvPr id="14" name="Picture 13" descr="A map of a city&#10;&#10;Description automatically generated">
            <a:extLst>
              <a:ext uri="{FF2B5EF4-FFF2-40B4-BE49-F238E27FC236}">
                <a16:creationId xmlns:a16="http://schemas.microsoft.com/office/drawing/2014/main" id="{9A17208C-F4B0-4F32-A4E7-48C46478A194}"/>
              </a:ext>
            </a:extLst>
          </p:cNvPr>
          <p:cNvPicPr>
            <a:picLocks noChangeAspect="1"/>
          </p:cNvPicPr>
          <p:nvPr/>
        </p:nvPicPr>
        <p:blipFill rotWithShape="1">
          <a:blip r:embed="rId2"/>
          <a:srcRect l="15276"/>
          <a:stretch/>
        </p:blipFill>
        <p:spPr>
          <a:xfrm>
            <a:off x="6091916" y="10"/>
            <a:ext cx="6100084" cy="6857990"/>
          </a:xfrm>
          <a:prstGeom prst="rect">
            <a:avLst/>
          </a:prstGeom>
          <a:ln w="12700">
            <a:solidFill>
              <a:schemeClr val="accent1"/>
            </a:solidFill>
          </a:ln>
        </p:spPr>
      </p:pic>
      <p:sp>
        <p:nvSpPr>
          <p:cNvPr id="5" name="Content Placeholder 8">
            <a:extLst>
              <a:ext uri="{FF2B5EF4-FFF2-40B4-BE49-F238E27FC236}">
                <a16:creationId xmlns:a16="http://schemas.microsoft.com/office/drawing/2014/main" id="{38F7C9D0-4A73-F045-2313-F3258E07EC3E}"/>
              </a:ext>
            </a:extLst>
          </p:cNvPr>
          <p:cNvSpPr>
            <a:spLocks noGrp="1"/>
          </p:cNvSpPr>
          <p:nvPr>
            <p:ph idx="1"/>
          </p:nvPr>
        </p:nvSpPr>
        <p:spPr>
          <a:xfrm>
            <a:off x="1683956" y="2133600"/>
            <a:ext cx="3621469" cy="3777622"/>
          </a:xfrm>
        </p:spPr>
        <p:txBody>
          <a:bodyPr>
            <a:normAutofit lnSpcReduction="10000"/>
          </a:bodyPr>
          <a:lstStyle/>
          <a:p>
            <a:r>
              <a:rPr lang="en-GB" sz="1600" dirty="0">
                <a:solidFill>
                  <a:schemeClr val="tx1"/>
                </a:solidFill>
              </a:rPr>
              <a:t>Overhead view of the Village area.</a:t>
            </a:r>
          </a:p>
          <a:p>
            <a:pPr marL="0" indent="0">
              <a:buNone/>
            </a:pPr>
            <a:r>
              <a:rPr lang="en-GB" sz="1600" dirty="0">
                <a:solidFill>
                  <a:schemeClr val="tx1"/>
                </a:solidFill>
              </a:rPr>
              <a:t>Currently comprises of:</a:t>
            </a:r>
          </a:p>
          <a:p>
            <a:pPr>
              <a:buFont typeface="+mj-lt"/>
              <a:buAutoNum type="arabicPeriod"/>
            </a:pPr>
            <a:r>
              <a:rPr lang="en-GB" sz="1600" dirty="0">
                <a:solidFill>
                  <a:schemeClr val="tx1"/>
                </a:solidFill>
              </a:rPr>
              <a:t>4 main road entry points</a:t>
            </a:r>
          </a:p>
          <a:p>
            <a:pPr lvl="1"/>
            <a:r>
              <a:rPr lang="en-GB" sz="1400" dirty="0">
                <a:solidFill>
                  <a:schemeClr val="tx1"/>
                </a:solidFill>
              </a:rPr>
              <a:t>Fenny Compton Rd</a:t>
            </a:r>
          </a:p>
          <a:p>
            <a:pPr lvl="1"/>
            <a:r>
              <a:rPr lang="en-GB" sz="1400" dirty="0">
                <a:solidFill>
                  <a:schemeClr val="tx1"/>
                </a:solidFill>
              </a:rPr>
              <a:t>Boddington Rd</a:t>
            </a:r>
          </a:p>
          <a:p>
            <a:pPr lvl="1"/>
            <a:r>
              <a:rPr lang="en-GB" sz="1400" dirty="0">
                <a:solidFill>
                  <a:schemeClr val="tx1"/>
                </a:solidFill>
              </a:rPr>
              <a:t>Mollington Rd</a:t>
            </a:r>
          </a:p>
          <a:p>
            <a:pPr lvl="1"/>
            <a:r>
              <a:rPr lang="en-GB" sz="1400" dirty="0">
                <a:solidFill>
                  <a:schemeClr val="tx1"/>
                </a:solidFill>
              </a:rPr>
              <a:t>Main St (leads to Cropredy)</a:t>
            </a:r>
          </a:p>
          <a:p>
            <a:pPr>
              <a:buFont typeface="+mj-lt"/>
              <a:buAutoNum type="arabicPeriod"/>
            </a:pPr>
            <a:r>
              <a:rPr lang="en-GB" sz="1600" dirty="0">
                <a:solidFill>
                  <a:schemeClr val="tx1"/>
                </a:solidFill>
              </a:rPr>
              <a:t>Village Green</a:t>
            </a:r>
          </a:p>
          <a:p>
            <a:pPr>
              <a:buFont typeface="+mj-lt"/>
              <a:buAutoNum type="arabicPeriod"/>
            </a:pPr>
            <a:r>
              <a:rPr lang="en-GB" sz="1600" dirty="0">
                <a:solidFill>
                  <a:schemeClr val="tx1"/>
                </a:solidFill>
              </a:rPr>
              <a:t>Church &amp; Church Room</a:t>
            </a:r>
          </a:p>
          <a:p>
            <a:pPr>
              <a:buFont typeface="+mj-lt"/>
              <a:buAutoNum type="arabicPeriod"/>
            </a:pPr>
            <a:r>
              <a:rPr lang="en-GB" sz="1600" dirty="0">
                <a:solidFill>
                  <a:schemeClr val="tx1"/>
                </a:solidFill>
              </a:rPr>
              <a:t>Pathway (Blue Brick)</a:t>
            </a:r>
          </a:p>
        </p:txBody>
      </p:sp>
      <p:sp>
        <p:nvSpPr>
          <p:cNvPr id="6" name="Oval 5">
            <a:extLst>
              <a:ext uri="{FF2B5EF4-FFF2-40B4-BE49-F238E27FC236}">
                <a16:creationId xmlns:a16="http://schemas.microsoft.com/office/drawing/2014/main" id="{DE420DE1-1570-AFBF-36BA-001B77C83AC7}"/>
              </a:ext>
            </a:extLst>
          </p:cNvPr>
          <p:cNvSpPr/>
          <p:nvPr/>
        </p:nvSpPr>
        <p:spPr>
          <a:xfrm>
            <a:off x="9096376" y="5248275"/>
            <a:ext cx="457200" cy="29527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700" dirty="0"/>
              <a:t>VG</a:t>
            </a:r>
            <a:endParaRPr lang="en-GB" sz="400" dirty="0"/>
          </a:p>
        </p:txBody>
      </p:sp>
    </p:spTree>
    <p:extLst>
      <p:ext uri="{BB962C8B-B14F-4D97-AF65-F5344CB8AC3E}">
        <p14:creationId xmlns:p14="http://schemas.microsoft.com/office/powerpoint/2010/main" val="388104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0CC148E-EC32-41C0-BD54-8646C4EC5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06419-BB5A-4E01-8CF7-1E7F577171F7}"/>
              </a:ext>
            </a:extLst>
          </p:cNvPr>
          <p:cNvSpPr>
            <a:spLocks noGrp="1"/>
          </p:cNvSpPr>
          <p:nvPr>
            <p:ph type="title"/>
          </p:nvPr>
        </p:nvSpPr>
        <p:spPr>
          <a:xfrm>
            <a:off x="649224" y="645106"/>
            <a:ext cx="5122652" cy="1259894"/>
          </a:xfrm>
        </p:spPr>
        <p:txBody>
          <a:bodyPr>
            <a:normAutofit/>
          </a:bodyPr>
          <a:lstStyle/>
          <a:p>
            <a:r>
              <a:rPr lang="en-GB" dirty="0"/>
              <a:t>Enhancement ideas for the Village</a:t>
            </a:r>
          </a:p>
        </p:txBody>
      </p:sp>
      <p:sp>
        <p:nvSpPr>
          <p:cNvPr id="55" name="Rectangle 54">
            <a:extLst>
              <a:ext uri="{FF2B5EF4-FFF2-40B4-BE49-F238E27FC236}">
                <a16:creationId xmlns:a16="http://schemas.microsoft.com/office/drawing/2014/main" id="{9DEB0131-6275-4D19-835F-75DB7F25B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Content Placeholder 10">
            <a:extLst>
              <a:ext uri="{FF2B5EF4-FFF2-40B4-BE49-F238E27FC236}">
                <a16:creationId xmlns:a16="http://schemas.microsoft.com/office/drawing/2014/main" id="{BEED19BA-C029-ED85-A804-FA6D347805DF}"/>
              </a:ext>
            </a:extLst>
          </p:cNvPr>
          <p:cNvSpPr>
            <a:spLocks noGrp="1"/>
          </p:cNvSpPr>
          <p:nvPr>
            <p:ph idx="1"/>
          </p:nvPr>
        </p:nvSpPr>
        <p:spPr>
          <a:xfrm>
            <a:off x="649225" y="2133601"/>
            <a:ext cx="5138486" cy="3318932"/>
          </a:xfrm>
        </p:spPr>
        <p:txBody>
          <a:bodyPr>
            <a:normAutofit fontScale="92500"/>
          </a:bodyPr>
          <a:lstStyle/>
          <a:p>
            <a:pPr>
              <a:lnSpc>
                <a:spcPct val="90000"/>
              </a:lnSpc>
            </a:pPr>
            <a:r>
              <a:rPr lang="en-GB" sz="1500" dirty="0"/>
              <a:t>These items would </a:t>
            </a:r>
            <a:r>
              <a:rPr lang="en-GB" sz="1500" b="1" u="sng" dirty="0"/>
              <a:t>not</a:t>
            </a:r>
            <a:r>
              <a:rPr lang="en-GB" sz="1500" dirty="0"/>
              <a:t> need serious funding:</a:t>
            </a:r>
          </a:p>
          <a:p>
            <a:pPr marL="0" indent="0">
              <a:lnSpc>
                <a:spcPct val="90000"/>
              </a:lnSpc>
              <a:buNone/>
            </a:pPr>
            <a:r>
              <a:rPr lang="en-GB" sz="1500" b="1" dirty="0"/>
              <a:t>1. Traffic Gateways to the Village</a:t>
            </a:r>
          </a:p>
          <a:p>
            <a:pPr marL="0" indent="0">
              <a:lnSpc>
                <a:spcPct val="90000"/>
              </a:lnSpc>
              <a:spcBef>
                <a:spcPts val="0"/>
              </a:spcBef>
              <a:buNone/>
            </a:pPr>
            <a:r>
              <a:rPr lang="en-GB" sz="1500" dirty="0"/>
              <a:t>- Welcoming signs into the village.</a:t>
            </a:r>
          </a:p>
          <a:p>
            <a:pPr marL="0" indent="0">
              <a:lnSpc>
                <a:spcPct val="90000"/>
              </a:lnSpc>
              <a:spcBef>
                <a:spcPts val="0"/>
              </a:spcBef>
              <a:buNone/>
            </a:pPr>
            <a:r>
              <a:rPr lang="en-GB" sz="1500" dirty="0"/>
              <a:t>- Potentially slows approaching traffic down on entering.</a:t>
            </a:r>
          </a:p>
          <a:p>
            <a:pPr marL="0" indent="0">
              <a:lnSpc>
                <a:spcPct val="90000"/>
              </a:lnSpc>
              <a:spcBef>
                <a:spcPts val="0"/>
              </a:spcBef>
              <a:buNone/>
            </a:pPr>
            <a:endParaRPr lang="en-GB" sz="1200" b="1" dirty="0"/>
          </a:p>
          <a:p>
            <a:pPr marL="0" indent="0" algn="ctr">
              <a:lnSpc>
                <a:spcPct val="90000"/>
              </a:lnSpc>
              <a:spcBef>
                <a:spcPts val="0"/>
              </a:spcBef>
              <a:buNone/>
            </a:pPr>
            <a:r>
              <a:rPr lang="en-GB" sz="1200" b="1" dirty="0"/>
              <a:t>PC-CDC funding\External Funding</a:t>
            </a:r>
          </a:p>
          <a:p>
            <a:pPr marL="0" indent="0">
              <a:lnSpc>
                <a:spcPct val="90000"/>
              </a:lnSpc>
              <a:buNone/>
            </a:pPr>
            <a:r>
              <a:rPr lang="en-GB" sz="1500" b="1" dirty="0"/>
              <a:t>2. Extra Benches</a:t>
            </a:r>
          </a:p>
          <a:p>
            <a:pPr marL="0" indent="0">
              <a:lnSpc>
                <a:spcPct val="90000"/>
              </a:lnSpc>
              <a:spcBef>
                <a:spcPts val="0"/>
              </a:spcBef>
              <a:buNone/>
            </a:pPr>
            <a:r>
              <a:rPr lang="en-GB" sz="1500" dirty="0"/>
              <a:t>- Add a few more benches around the village.</a:t>
            </a:r>
          </a:p>
          <a:p>
            <a:pPr marL="0" indent="0">
              <a:lnSpc>
                <a:spcPct val="90000"/>
              </a:lnSpc>
              <a:spcBef>
                <a:spcPts val="0"/>
              </a:spcBef>
              <a:buNone/>
            </a:pPr>
            <a:r>
              <a:rPr lang="en-GB" sz="1500" dirty="0"/>
              <a:t>- Serve as resting points for the less abled or just to admire the view.</a:t>
            </a:r>
          </a:p>
          <a:p>
            <a:pPr marL="0" indent="0" algn="ctr">
              <a:lnSpc>
                <a:spcPct val="90000"/>
              </a:lnSpc>
              <a:spcBef>
                <a:spcPts val="0"/>
              </a:spcBef>
              <a:buNone/>
            </a:pPr>
            <a:endParaRPr lang="en-GB" sz="1200" b="1" dirty="0"/>
          </a:p>
          <a:p>
            <a:pPr marL="0" indent="0" algn="ctr">
              <a:lnSpc>
                <a:spcPct val="90000"/>
              </a:lnSpc>
              <a:spcBef>
                <a:spcPts val="0"/>
              </a:spcBef>
              <a:buNone/>
            </a:pPr>
            <a:r>
              <a:rPr lang="en-GB" sz="1200" b="1" dirty="0"/>
              <a:t>PC funding\External Funding</a:t>
            </a:r>
          </a:p>
          <a:p>
            <a:pPr marL="0" indent="0">
              <a:lnSpc>
                <a:spcPct val="90000"/>
              </a:lnSpc>
              <a:buNone/>
            </a:pPr>
            <a:r>
              <a:rPr lang="en-GB" sz="1500" b="1" dirty="0"/>
              <a:t>3. Bulbs and Wildflower planting</a:t>
            </a:r>
          </a:p>
          <a:p>
            <a:pPr>
              <a:lnSpc>
                <a:spcPct val="90000"/>
              </a:lnSpc>
              <a:spcBef>
                <a:spcPts val="0"/>
              </a:spcBef>
              <a:buFontTx/>
              <a:buChar char="-"/>
            </a:pPr>
            <a:r>
              <a:rPr lang="en-GB" sz="1500" dirty="0"/>
              <a:t>Adds colour.</a:t>
            </a:r>
          </a:p>
          <a:p>
            <a:pPr>
              <a:lnSpc>
                <a:spcPct val="90000"/>
              </a:lnSpc>
              <a:spcBef>
                <a:spcPts val="0"/>
              </a:spcBef>
              <a:buFontTx/>
              <a:buChar char="-"/>
            </a:pPr>
            <a:endParaRPr lang="en-GB" sz="1200" b="1" dirty="0"/>
          </a:p>
          <a:p>
            <a:pPr marL="0" indent="0" algn="ctr">
              <a:lnSpc>
                <a:spcPct val="90000"/>
              </a:lnSpc>
              <a:spcBef>
                <a:spcPts val="0"/>
              </a:spcBef>
              <a:buNone/>
            </a:pPr>
            <a:r>
              <a:rPr lang="en-GB" sz="1200" b="1" dirty="0"/>
              <a:t>PC funding</a:t>
            </a:r>
          </a:p>
        </p:txBody>
      </p:sp>
      <p:sp>
        <p:nvSpPr>
          <p:cNvPr id="57" name="Rectangle 56">
            <a:extLst>
              <a:ext uri="{FF2B5EF4-FFF2-40B4-BE49-F238E27FC236}">
                <a16:creationId xmlns:a16="http://schemas.microsoft.com/office/drawing/2014/main" id="{9C43480C-2B13-407A-B90F-737391F76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476" y="799139"/>
            <a:ext cx="4963395"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304F17-C30C-95E6-84EC-EF1311F9C3A0}"/>
              </a:ext>
            </a:extLst>
          </p:cNvPr>
          <p:cNvPicPr>
            <a:picLocks noChangeAspect="1"/>
          </p:cNvPicPr>
          <p:nvPr/>
        </p:nvPicPr>
        <p:blipFill>
          <a:blip r:embed="rId2"/>
          <a:stretch>
            <a:fillRect/>
          </a:stretch>
        </p:blipFill>
        <p:spPr>
          <a:xfrm>
            <a:off x="7464788" y="962135"/>
            <a:ext cx="2913954" cy="2229175"/>
          </a:xfrm>
          <a:prstGeom prst="rect">
            <a:avLst/>
          </a:prstGeom>
        </p:spPr>
      </p:pic>
      <p:sp>
        <p:nvSpPr>
          <p:cNvPr id="59" name="Rectangle 58">
            <a:extLst>
              <a:ext uri="{FF2B5EF4-FFF2-40B4-BE49-F238E27FC236}">
                <a16:creationId xmlns:a16="http://schemas.microsoft.com/office/drawing/2014/main" id="{F3254D52-2722-49A3-B2D0-E344F8123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475" y="3504427"/>
            <a:ext cx="2399348" cy="2544153"/>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8603CB-5996-F305-9F82-4050603D41C2}"/>
              </a:ext>
            </a:extLst>
          </p:cNvPr>
          <p:cNvPicPr>
            <a:picLocks noChangeAspect="1"/>
          </p:cNvPicPr>
          <p:nvPr/>
        </p:nvPicPr>
        <p:blipFill>
          <a:blip r:embed="rId3"/>
          <a:stretch>
            <a:fillRect/>
          </a:stretch>
        </p:blipFill>
        <p:spPr>
          <a:xfrm>
            <a:off x="6584841" y="3807796"/>
            <a:ext cx="2106408" cy="1948427"/>
          </a:xfrm>
          <a:prstGeom prst="rect">
            <a:avLst/>
          </a:prstGeom>
        </p:spPr>
      </p:pic>
      <p:sp>
        <p:nvSpPr>
          <p:cNvPr id="61" name="Rectangle 60">
            <a:extLst>
              <a:ext uri="{FF2B5EF4-FFF2-40B4-BE49-F238E27FC236}">
                <a16:creationId xmlns:a16="http://schemas.microsoft.com/office/drawing/2014/main" id="{E5CA36E9-908E-4E2D-A42D-5ABA0096C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5520" y="3504427"/>
            <a:ext cx="2399350"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EBC5E1E-ED74-D835-8700-0BE6CF8EF01F}"/>
              </a:ext>
            </a:extLst>
          </p:cNvPr>
          <p:cNvPicPr>
            <a:picLocks noChangeAspect="1"/>
          </p:cNvPicPr>
          <p:nvPr/>
        </p:nvPicPr>
        <p:blipFill>
          <a:blip r:embed="rId4"/>
          <a:stretch>
            <a:fillRect/>
          </a:stretch>
        </p:blipFill>
        <p:spPr>
          <a:xfrm>
            <a:off x="9135118" y="3845708"/>
            <a:ext cx="2123572" cy="1872604"/>
          </a:xfrm>
          <a:prstGeom prst="rect">
            <a:avLst/>
          </a:prstGeom>
        </p:spPr>
      </p:pic>
      <p:sp>
        <p:nvSpPr>
          <p:cNvPr id="63" name="Freeform 12">
            <a:extLst>
              <a:ext uri="{FF2B5EF4-FFF2-40B4-BE49-F238E27FC236}">
                <a16:creationId xmlns:a16="http://schemas.microsoft.com/office/drawing/2014/main" id="{1958A85E-F1A3-4184-9E32-4A236CCDB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22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road with grass and trees&#10;&#10;Description automatically generated">
            <a:extLst>
              <a:ext uri="{FF2B5EF4-FFF2-40B4-BE49-F238E27FC236}">
                <a16:creationId xmlns:a16="http://schemas.microsoft.com/office/drawing/2014/main" id="{FD6EAAC2-9710-C2C2-FA6C-8A28557DD0EF}"/>
              </a:ext>
            </a:extLst>
          </p:cNvPr>
          <p:cNvPicPr>
            <a:picLocks noChangeAspect="1"/>
          </p:cNvPicPr>
          <p:nvPr/>
        </p:nvPicPr>
        <p:blipFill>
          <a:blip r:embed="rId2"/>
          <a:stretch>
            <a:fillRect/>
          </a:stretch>
        </p:blipFill>
        <p:spPr>
          <a:xfrm>
            <a:off x="5091195" y="2662342"/>
            <a:ext cx="3050082" cy="4050890"/>
          </a:xfrm>
          <a:prstGeom prst="rect">
            <a:avLst/>
          </a:prstGeom>
        </p:spPr>
      </p:pic>
      <p:sp>
        <p:nvSpPr>
          <p:cNvPr id="15" name="Title 1">
            <a:extLst>
              <a:ext uri="{FF2B5EF4-FFF2-40B4-BE49-F238E27FC236}">
                <a16:creationId xmlns:a16="http://schemas.microsoft.com/office/drawing/2014/main" id="{FD4DDA97-8808-53E5-5DF9-C486513102C4}"/>
              </a:ext>
            </a:extLst>
          </p:cNvPr>
          <p:cNvSpPr>
            <a:spLocks noGrp="1"/>
          </p:cNvSpPr>
          <p:nvPr>
            <p:ph type="title"/>
          </p:nvPr>
        </p:nvSpPr>
        <p:spPr>
          <a:xfrm>
            <a:off x="1902656" y="289535"/>
            <a:ext cx="5021516" cy="1280890"/>
          </a:xfrm>
        </p:spPr>
        <p:txBody>
          <a:bodyPr>
            <a:normAutofit/>
          </a:bodyPr>
          <a:lstStyle/>
          <a:p>
            <a:r>
              <a:rPr lang="en-GB" dirty="0"/>
              <a:t>Blue Brick Pathway extension</a:t>
            </a:r>
          </a:p>
        </p:txBody>
      </p:sp>
      <p:sp>
        <p:nvSpPr>
          <p:cNvPr id="16" name="Content Placeholder 10">
            <a:extLst>
              <a:ext uri="{FF2B5EF4-FFF2-40B4-BE49-F238E27FC236}">
                <a16:creationId xmlns:a16="http://schemas.microsoft.com/office/drawing/2014/main" id="{5A0F0B9C-8D8A-8681-698F-8E230185B082}"/>
              </a:ext>
            </a:extLst>
          </p:cNvPr>
          <p:cNvSpPr>
            <a:spLocks noGrp="1"/>
          </p:cNvSpPr>
          <p:nvPr>
            <p:ph idx="1"/>
          </p:nvPr>
        </p:nvSpPr>
        <p:spPr>
          <a:xfrm>
            <a:off x="1314994" y="1759241"/>
            <a:ext cx="3669619" cy="4953991"/>
          </a:xfrm>
        </p:spPr>
        <p:txBody>
          <a:bodyPr>
            <a:normAutofit fontScale="92500"/>
          </a:bodyPr>
          <a:lstStyle/>
          <a:p>
            <a:pPr>
              <a:lnSpc>
                <a:spcPct val="90000"/>
              </a:lnSpc>
            </a:pPr>
            <a:r>
              <a:rPr lang="en-GB" sz="1400" dirty="0"/>
              <a:t>This item would potentially need some funding:</a:t>
            </a:r>
          </a:p>
          <a:p>
            <a:pPr marL="0" indent="0">
              <a:lnSpc>
                <a:spcPct val="90000"/>
              </a:lnSpc>
              <a:buNone/>
            </a:pPr>
            <a:r>
              <a:rPr lang="en-GB" sz="1200" dirty="0"/>
              <a:t>Cllr Mark has been in contact with Nick Watson regarding this situation:</a:t>
            </a:r>
          </a:p>
          <a:p>
            <a:pPr marL="0" indent="0">
              <a:lnSpc>
                <a:spcPct val="90000"/>
              </a:lnSpc>
              <a:buNone/>
            </a:pPr>
            <a:r>
              <a:rPr lang="en-GB" sz="1200" b="1" dirty="0"/>
              <a:t>Extending the footpath from Dog Lane, round the corner</a:t>
            </a:r>
          </a:p>
          <a:p>
            <a:pPr marL="0" indent="0">
              <a:lnSpc>
                <a:spcPct val="90000"/>
              </a:lnSpc>
              <a:buNone/>
            </a:pPr>
            <a:r>
              <a:rPr lang="en-GB" sz="1200" dirty="0"/>
              <a:t>The path currently ends at the entrance to dog lane, this then turns into a grass embankment that runs to the driveway of Clattercote House. The path then runs to the dropped kerb.</a:t>
            </a:r>
          </a:p>
          <a:p>
            <a:pPr marL="0" indent="0">
              <a:lnSpc>
                <a:spcPct val="90000"/>
              </a:lnSpc>
              <a:buNone/>
            </a:pPr>
            <a:r>
              <a:rPr lang="en-GB" sz="1200" dirty="0"/>
              <a:t>Request for the council to install a footpath along the embankment joining up with the tarmacked path near Clattercote house then to reinstate the pathway across the drive to the small industrial unit on the corner.</a:t>
            </a:r>
          </a:p>
          <a:p>
            <a:pPr marL="0" indent="0">
              <a:lnSpc>
                <a:spcPct val="90000"/>
              </a:lnSpc>
              <a:buNone/>
            </a:pPr>
            <a:r>
              <a:rPr lang="en-GB" sz="1200" dirty="0"/>
              <a:t>Rationale: the lack of path is currently dangerous as it forces pedestrians to walk in the road. Elderly infirm and parents with buggies and young children have to walk in the road on the approach to a blind bend and round it.</a:t>
            </a:r>
          </a:p>
          <a:p>
            <a:pPr marL="0" indent="0">
              <a:lnSpc>
                <a:spcPct val="90000"/>
              </a:lnSpc>
              <a:buNone/>
            </a:pPr>
            <a:r>
              <a:rPr lang="en-GB" sz="1200" dirty="0"/>
              <a:t>Discussion / Action : Nick explained that he will add this to the County Council list of works but we should not hold our breath. Nick will provide indicative cost of this work to me as we can use this in our business case for HS2 funding and hopefully release the burden on OCC.</a:t>
            </a:r>
          </a:p>
          <a:p>
            <a:pPr marL="0" indent="0">
              <a:lnSpc>
                <a:spcPct val="90000"/>
              </a:lnSpc>
              <a:buNone/>
            </a:pPr>
            <a:endParaRPr lang="en-GB" sz="1200" dirty="0"/>
          </a:p>
          <a:p>
            <a:pPr marL="0" indent="0">
              <a:lnSpc>
                <a:spcPct val="90000"/>
              </a:lnSpc>
              <a:buNone/>
            </a:pPr>
            <a:endParaRPr lang="en-GB" sz="1400" b="1" dirty="0"/>
          </a:p>
        </p:txBody>
      </p:sp>
      <p:grpSp>
        <p:nvGrpSpPr>
          <p:cNvPr id="23" name="Group 22">
            <a:extLst>
              <a:ext uri="{FF2B5EF4-FFF2-40B4-BE49-F238E27FC236}">
                <a16:creationId xmlns:a16="http://schemas.microsoft.com/office/drawing/2014/main" id="{EB25F413-C8DE-7324-9505-9179CC79BF8B}"/>
              </a:ext>
            </a:extLst>
          </p:cNvPr>
          <p:cNvGrpSpPr/>
          <p:nvPr/>
        </p:nvGrpSpPr>
        <p:grpSpPr>
          <a:xfrm>
            <a:off x="8388138" y="144767"/>
            <a:ext cx="3669619" cy="6568465"/>
            <a:chOff x="8388138" y="144767"/>
            <a:chExt cx="3669619" cy="6568465"/>
          </a:xfrm>
        </p:grpSpPr>
        <p:grpSp>
          <p:nvGrpSpPr>
            <p:cNvPr id="20" name="Group 19">
              <a:extLst>
                <a:ext uri="{FF2B5EF4-FFF2-40B4-BE49-F238E27FC236}">
                  <a16:creationId xmlns:a16="http://schemas.microsoft.com/office/drawing/2014/main" id="{64DEDE60-D9C6-F248-A43D-1E90597E8EFC}"/>
                </a:ext>
              </a:extLst>
            </p:cNvPr>
            <p:cNvGrpSpPr/>
            <p:nvPr/>
          </p:nvGrpSpPr>
          <p:grpSpPr>
            <a:xfrm>
              <a:off x="8388138" y="144767"/>
              <a:ext cx="3669619" cy="6568465"/>
              <a:chOff x="8388138" y="144767"/>
              <a:chExt cx="3669619" cy="6568465"/>
            </a:xfrm>
          </p:grpSpPr>
          <p:grpSp>
            <p:nvGrpSpPr>
              <p:cNvPr id="4" name="Group 3">
                <a:extLst>
                  <a:ext uri="{FF2B5EF4-FFF2-40B4-BE49-F238E27FC236}">
                    <a16:creationId xmlns:a16="http://schemas.microsoft.com/office/drawing/2014/main" id="{A9E080D5-EE07-06A6-895E-BCE4E9B4C078}"/>
                  </a:ext>
                </a:extLst>
              </p:cNvPr>
              <p:cNvGrpSpPr/>
              <p:nvPr/>
            </p:nvGrpSpPr>
            <p:grpSpPr>
              <a:xfrm>
                <a:off x="8388138" y="144767"/>
                <a:ext cx="3669619" cy="6568465"/>
                <a:chOff x="0" y="-786"/>
                <a:chExt cx="4003898" cy="6858000"/>
              </a:xfrm>
            </p:grpSpPr>
            <p:pic>
              <p:nvPicPr>
                <p:cNvPr id="5" name="Picture 4" descr="A map of a city&#10;&#10;Description automatically generated">
                  <a:extLst>
                    <a:ext uri="{FF2B5EF4-FFF2-40B4-BE49-F238E27FC236}">
                      <a16:creationId xmlns:a16="http://schemas.microsoft.com/office/drawing/2014/main" id="{7017E870-07E4-5999-F9D2-6870BB54D3DF}"/>
                    </a:ext>
                  </a:extLst>
                </p:cNvPr>
                <p:cNvPicPr>
                  <a:picLocks noChangeAspect="1"/>
                </p:cNvPicPr>
                <p:nvPr/>
              </p:nvPicPr>
              <p:blipFill>
                <a:blip r:embed="rId3"/>
                <a:stretch>
                  <a:fillRect/>
                </a:stretch>
              </p:blipFill>
              <p:spPr>
                <a:xfrm>
                  <a:off x="0" y="-786"/>
                  <a:ext cx="4003898" cy="6858000"/>
                </a:xfrm>
                <a:prstGeom prst="rect">
                  <a:avLst/>
                </a:prstGeom>
                <a:ln>
                  <a:solidFill>
                    <a:schemeClr val="accent1"/>
                  </a:solidFill>
                </a:ln>
              </p:spPr>
            </p:pic>
            <p:grpSp>
              <p:nvGrpSpPr>
                <p:cNvPr id="6" name="Group 5">
                  <a:extLst>
                    <a:ext uri="{FF2B5EF4-FFF2-40B4-BE49-F238E27FC236}">
                      <a16:creationId xmlns:a16="http://schemas.microsoft.com/office/drawing/2014/main" id="{62237403-C80E-637A-1C5C-E9CC3758DEED}"/>
                    </a:ext>
                  </a:extLst>
                </p:cNvPr>
                <p:cNvGrpSpPr/>
                <p:nvPr/>
              </p:nvGrpSpPr>
              <p:grpSpPr>
                <a:xfrm>
                  <a:off x="1749957" y="99446"/>
                  <a:ext cx="1700626" cy="6596396"/>
                  <a:chOff x="1738610" y="91007"/>
                  <a:chExt cx="1700626" cy="6596396"/>
                </a:xfrm>
              </p:grpSpPr>
              <p:grpSp>
                <p:nvGrpSpPr>
                  <p:cNvPr id="7" name="Group 6">
                    <a:extLst>
                      <a:ext uri="{FF2B5EF4-FFF2-40B4-BE49-F238E27FC236}">
                        <a16:creationId xmlns:a16="http://schemas.microsoft.com/office/drawing/2014/main" id="{ACAC36E1-83FD-CB36-DF95-4CBD5B319953}"/>
                      </a:ext>
                    </a:extLst>
                  </p:cNvPr>
                  <p:cNvGrpSpPr/>
                  <p:nvPr/>
                </p:nvGrpSpPr>
                <p:grpSpPr>
                  <a:xfrm>
                    <a:off x="1738610" y="91007"/>
                    <a:ext cx="1156268" cy="6279457"/>
                    <a:chOff x="1738610" y="91007"/>
                    <a:chExt cx="1156268" cy="6279457"/>
                  </a:xfrm>
                </p:grpSpPr>
                <p:cxnSp>
                  <p:nvCxnSpPr>
                    <p:cNvPr id="9" name="Straight Connector 8">
                      <a:extLst>
                        <a:ext uri="{FF2B5EF4-FFF2-40B4-BE49-F238E27FC236}">
                          <a16:creationId xmlns:a16="http://schemas.microsoft.com/office/drawing/2014/main" id="{DF27CAE9-7ED4-4085-745E-BEF8A532D580}"/>
                        </a:ext>
                      </a:extLst>
                    </p:cNvPr>
                    <p:cNvCxnSpPr>
                      <a:cxnSpLocks/>
                    </p:cNvCxnSpPr>
                    <p:nvPr/>
                  </p:nvCxnSpPr>
                  <p:spPr>
                    <a:xfrm flipH="1">
                      <a:off x="1738610" y="5399480"/>
                      <a:ext cx="538698" cy="241919"/>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A1E24ECE-11B6-41F5-64B2-F83327A507BD}"/>
                        </a:ext>
                      </a:extLst>
                    </p:cNvPr>
                    <p:cNvCxnSpPr/>
                    <p:nvPr/>
                  </p:nvCxnSpPr>
                  <p:spPr>
                    <a:xfrm flipH="1" flipV="1">
                      <a:off x="2049693" y="4619202"/>
                      <a:ext cx="227615" cy="780278"/>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79E50CE5-3BDE-21C2-D9E7-3D5FC5B9794B}"/>
                        </a:ext>
                      </a:extLst>
                    </p:cNvPr>
                    <p:cNvCxnSpPr/>
                    <p:nvPr/>
                  </p:nvCxnSpPr>
                  <p:spPr>
                    <a:xfrm flipH="1" flipV="1">
                      <a:off x="1788974" y="3577633"/>
                      <a:ext cx="314494" cy="900493"/>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CF2E8581-E841-2381-9367-A4EF4C09C412}"/>
                        </a:ext>
                      </a:extLst>
                    </p:cNvPr>
                    <p:cNvCxnSpPr/>
                    <p:nvPr/>
                  </p:nvCxnSpPr>
                  <p:spPr>
                    <a:xfrm flipV="1">
                      <a:off x="1788974" y="91007"/>
                      <a:ext cx="0" cy="3486626"/>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AC8909B3-88EB-6D03-7241-6CB86641E3CF}"/>
                        </a:ext>
                      </a:extLst>
                    </p:cNvPr>
                    <p:cNvCxnSpPr/>
                    <p:nvPr/>
                  </p:nvCxnSpPr>
                  <p:spPr>
                    <a:xfrm>
                      <a:off x="2277308" y="5399480"/>
                      <a:ext cx="617570" cy="970984"/>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grpSp>
              <p:cxnSp>
                <p:nvCxnSpPr>
                  <p:cNvPr id="8" name="Straight Connector 7">
                    <a:extLst>
                      <a:ext uri="{FF2B5EF4-FFF2-40B4-BE49-F238E27FC236}">
                        <a16:creationId xmlns:a16="http://schemas.microsoft.com/office/drawing/2014/main" id="{2E5DCE7F-E33C-1FD3-EB88-FBFD02A6FAB5}"/>
                      </a:ext>
                    </a:extLst>
                  </p:cNvPr>
                  <p:cNvCxnSpPr/>
                  <p:nvPr/>
                </p:nvCxnSpPr>
                <p:spPr>
                  <a:xfrm>
                    <a:off x="2894878" y="6370464"/>
                    <a:ext cx="544358" cy="316939"/>
                  </a:xfrm>
                  <a:prstGeom prst="line">
                    <a:avLst/>
                  </a:prstGeom>
                  <a:ln>
                    <a:solidFill>
                      <a:schemeClr val="accent1"/>
                    </a:solidFill>
                    <a:prstDash val="sysDash"/>
                  </a:ln>
                </p:spPr>
                <p:style>
                  <a:lnRef idx="3">
                    <a:schemeClr val="accent1"/>
                  </a:lnRef>
                  <a:fillRef idx="0">
                    <a:schemeClr val="accent1"/>
                  </a:fillRef>
                  <a:effectRef idx="2">
                    <a:schemeClr val="accent1"/>
                  </a:effectRef>
                  <a:fontRef idx="minor">
                    <a:schemeClr val="tx1"/>
                  </a:fontRef>
                </p:style>
              </p:cxnSp>
            </p:grpSp>
          </p:grpSp>
          <p:cxnSp>
            <p:nvCxnSpPr>
              <p:cNvPr id="18" name="Straight Connector 17">
                <a:extLst>
                  <a:ext uri="{FF2B5EF4-FFF2-40B4-BE49-F238E27FC236}">
                    <a16:creationId xmlns:a16="http://schemas.microsoft.com/office/drawing/2014/main" id="{BE152C3A-C82B-5B24-F922-2DCCC9A368C4}"/>
                  </a:ext>
                </a:extLst>
              </p:cNvPr>
              <p:cNvCxnSpPr>
                <a:cxnSpLocks/>
              </p:cNvCxnSpPr>
              <p:nvPr/>
            </p:nvCxnSpPr>
            <p:spPr>
              <a:xfrm flipH="1" flipV="1">
                <a:off x="9991994" y="144767"/>
                <a:ext cx="46159" cy="9600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22" name="Straight Connector 21">
              <a:extLst>
                <a:ext uri="{FF2B5EF4-FFF2-40B4-BE49-F238E27FC236}">
                  <a16:creationId xmlns:a16="http://schemas.microsoft.com/office/drawing/2014/main" id="{C20D61F1-92E1-FB99-55A0-1BDA380B4C0D}"/>
                </a:ext>
              </a:extLst>
            </p:cNvPr>
            <p:cNvCxnSpPr/>
            <p:nvPr/>
          </p:nvCxnSpPr>
          <p:spPr>
            <a:xfrm>
              <a:off x="11550637" y="6558673"/>
              <a:ext cx="507120"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3781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38C747-2163-D5D7-DA4A-14972796F2B3}"/>
              </a:ext>
            </a:extLst>
          </p:cNvPr>
          <p:cNvSpPr>
            <a:spLocks noGrp="1"/>
          </p:cNvSpPr>
          <p:nvPr>
            <p:ph type="title"/>
          </p:nvPr>
        </p:nvSpPr>
        <p:spPr>
          <a:xfrm>
            <a:off x="1794897" y="624110"/>
            <a:ext cx="9712998" cy="1280890"/>
          </a:xfrm>
        </p:spPr>
        <p:txBody>
          <a:bodyPr>
            <a:normAutofit/>
          </a:bodyPr>
          <a:lstStyle/>
          <a:p>
            <a:r>
              <a:rPr lang="en-GB" dirty="0"/>
              <a:t>Approx. Costs for items</a:t>
            </a:r>
          </a:p>
        </p:txBody>
      </p:sp>
      <p:sp>
        <p:nvSpPr>
          <p:cNvPr id="16"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
        <p:nvSpPr>
          <p:cNvPr id="4" name="Content Placeholder 3">
            <a:extLst>
              <a:ext uri="{FF2B5EF4-FFF2-40B4-BE49-F238E27FC236}">
                <a16:creationId xmlns:a16="http://schemas.microsoft.com/office/drawing/2014/main" id="{97DC1E24-DB85-6995-0C0D-9883AC2316B1}"/>
              </a:ext>
            </a:extLst>
          </p:cNvPr>
          <p:cNvSpPr>
            <a:spLocks noGrp="1"/>
          </p:cNvSpPr>
          <p:nvPr>
            <p:ph idx="1"/>
          </p:nvPr>
        </p:nvSpPr>
        <p:spPr>
          <a:xfrm>
            <a:off x="1584337" y="1894418"/>
            <a:ext cx="9923557" cy="3253315"/>
          </a:xfrm>
        </p:spPr>
        <p:txBody>
          <a:bodyPr/>
          <a:lstStyle/>
          <a:p>
            <a:r>
              <a:rPr lang="en-GB" dirty="0"/>
              <a:t>Traffic Gateways: </a:t>
            </a:r>
            <a:r>
              <a:rPr lang="en-GB" sz="1400" dirty="0"/>
              <a:t>£200 - £450 per item depending on what style is chosen.</a:t>
            </a:r>
          </a:p>
          <a:p>
            <a:endParaRPr lang="en-GB" dirty="0"/>
          </a:p>
          <a:p>
            <a:r>
              <a:rPr lang="en-GB" dirty="0"/>
              <a:t>Benches: </a:t>
            </a:r>
            <a:r>
              <a:rPr lang="en-GB" sz="1400" dirty="0"/>
              <a:t>approx.</a:t>
            </a:r>
            <a:r>
              <a:rPr lang="en-GB" dirty="0"/>
              <a:t> </a:t>
            </a:r>
            <a:r>
              <a:rPr lang="en-GB" sz="1400" dirty="0"/>
              <a:t>£520 each</a:t>
            </a:r>
            <a:endParaRPr lang="en-GB" dirty="0"/>
          </a:p>
          <a:p>
            <a:endParaRPr lang="en-GB" dirty="0"/>
          </a:p>
          <a:p>
            <a:r>
              <a:rPr lang="en-GB" dirty="0"/>
              <a:t>Bulbs\Wild flowering: </a:t>
            </a:r>
            <a:r>
              <a:rPr lang="en-GB" sz="1400" dirty="0"/>
              <a:t>approx. £100 for a big mixed box of woodland bulbs (250, 4 varieties).</a:t>
            </a:r>
            <a:endParaRPr lang="en-GB" dirty="0"/>
          </a:p>
          <a:p>
            <a:endParaRPr lang="en-GB" dirty="0"/>
          </a:p>
          <a:p>
            <a:r>
              <a:rPr lang="en-GB" dirty="0"/>
              <a:t>Pathway Extension: </a:t>
            </a:r>
          </a:p>
        </p:txBody>
      </p:sp>
    </p:spTree>
    <p:extLst>
      <p:ext uri="{BB962C8B-B14F-4D97-AF65-F5344CB8AC3E}">
        <p14:creationId xmlns:p14="http://schemas.microsoft.com/office/powerpoint/2010/main" val="158607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5D60-A0DB-DD47-D62E-6F9A6C047932}"/>
              </a:ext>
            </a:extLst>
          </p:cNvPr>
          <p:cNvSpPr>
            <a:spLocks noGrp="1"/>
          </p:cNvSpPr>
          <p:nvPr>
            <p:ph type="title"/>
          </p:nvPr>
        </p:nvSpPr>
        <p:spPr/>
        <p:txBody>
          <a:bodyPr/>
          <a:lstStyle/>
          <a:p>
            <a:r>
              <a:rPr lang="en-GB" dirty="0"/>
              <a:t>Additional Information</a:t>
            </a:r>
          </a:p>
        </p:txBody>
      </p:sp>
      <p:sp>
        <p:nvSpPr>
          <p:cNvPr id="3" name="Content Placeholder 2">
            <a:extLst>
              <a:ext uri="{FF2B5EF4-FFF2-40B4-BE49-F238E27FC236}">
                <a16:creationId xmlns:a16="http://schemas.microsoft.com/office/drawing/2014/main" id="{D2A231A9-0F82-E7C2-9511-F8C3141CB5BF}"/>
              </a:ext>
            </a:extLst>
          </p:cNvPr>
          <p:cNvSpPr>
            <a:spLocks noGrp="1"/>
          </p:cNvSpPr>
          <p:nvPr>
            <p:ph idx="1"/>
          </p:nvPr>
        </p:nvSpPr>
        <p:spPr/>
        <p:txBody>
          <a:bodyPr/>
          <a:lstStyle/>
          <a:p>
            <a:pPr marL="0" indent="0" algn="ctr">
              <a:buNone/>
            </a:pPr>
            <a:r>
              <a:rPr lang="en-GB" dirty="0"/>
              <a:t>For additional information regarding a full slide presentation pack and brief questionnaire, please email the below address stating in the subject line: </a:t>
            </a:r>
          </a:p>
          <a:p>
            <a:pPr marL="0" indent="0" algn="ctr">
              <a:buNone/>
            </a:pPr>
            <a:r>
              <a:rPr lang="en-GB" dirty="0"/>
              <a:t>‘</a:t>
            </a:r>
            <a:r>
              <a:rPr lang="en-GB" b="1" dirty="0"/>
              <a:t>Village Vision Request</a:t>
            </a:r>
            <a:r>
              <a:rPr lang="en-GB" dirty="0"/>
              <a:t>’.</a:t>
            </a:r>
          </a:p>
          <a:p>
            <a:pPr marL="0" indent="0">
              <a:buNone/>
            </a:pPr>
            <a:endParaRPr lang="en-GB" dirty="0"/>
          </a:p>
          <a:p>
            <a:pPr marL="0" indent="0" algn="ctr">
              <a:buNone/>
            </a:pPr>
            <a:r>
              <a:rPr lang="en-GB" sz="1800" b="1" dirty="0">
                <a:effectLst/>
                <a:latin typeface="Cambria" panose="02040503050406030204" pitchFamily="18" charset="0"/>
                <a:ea typeface="MS Mincho" panose="02020609040205080304" pitchFamily="49" charset="-128"/>
                <a:cs typeface="Cambria" panose="02040503050406030204" pitchFamily="18" charset="0"/>
                <a:hlinkClick r:id="rId2"/>
              </a:rPr>
              <a:t>cwcclerk@outlook.com</a:t>
            </a:r>
            <a:endParaRPr lang="en-GB" sz="1800" b="1" dirty="0">
              <a:effectLst/>
              <a:latin typeface="Cambria" panose="02040503050406030204" pitchFamily="18" charset="0"/>
              <a:ea typeface="MS Mincho" panose="02020609040205080304" pitchFamily="49" charset="-128"/>
              <a:cs typeface="Cambria" panose="02040503050406030204" pitchFamily="18" charset="0"/>
            </a:endParaRPr>
          </a:p>
          <a:p>
            <a:pPr marL="0" indent="0" algn="ctr">
              <a:buNone/>
            </a:pPr>
            <a:endParaRPr lang="en-GB" b="1" dirty="0">
              <a:latin typeface="Cambria" panose="02040503050406030204" pitchFamily="18" charset="0"/>
              <a:ea typeface="MS Mincho" panose="02020609040205080304" pitchFamily="49" charset="-128"/>
            </a:endParaRPr>
          </a:p>
          <a:p>
            <a:pPr marL="0" indent="0" algn="ctr">
              <a:buNone/>
            </a:pPr>
            <a:r>
              <a:rPr lang="en-GB" b="1" dirty="0">
                <a:latin typeface="Cambria" panose="02040503050406030204" pitchFamily="18" charset="0"/>
                <a:ea typeface="MS Mincho" panose="02020609040205080304" pitchFamily="49" charset="-128"/>
              </a:rPr>
              <a:t>Thank you</a:t>
            </a:r>
            <a:endParaRPr lang="en-GB" b="1" dirty="0"/>
          </a:p>
        </p:txBody>
      </p:sp>
    </p:spTree>
    <p:extLst>
      <p:ext uri="{BB962C8B-B14F-4D97-AF65-F5344CB8AC3E}">
        <p14:creationId xmlns:p14="http://schemas.microsoft.com/office/powerpoint/2010/main" val="16937217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599</TotalTime>
  <Words>667</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Cambria</vt:lpstr>
      <vt:lpstr>Century Gothic</vt:lpstr>
      <vt:lpstr>Wingdings 3</vt:lpstr>
      <vt:lpstr>Wisp</vt:lpstr>
      <vt:lpstr>Claydon &amp; Clattercote PC</vt:lpstr>
      <vt:lpstr>PowerPoint Presentation</vt:lpstr>
      <vt:lpstr>Mission Statement</vt:lpstr>
      <vt:lpstr>Village Layout</vt:lpstr>
      <vt:lpstr>Enhancement ideas for the Village</vt:lpstr>
      <vt:lpstr>Blue Brick Pathway extension</vt:lpstr>
      <vt:lpstr>Approx. Costs for items</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Claydon &amp; Clattercote PC</dc:title>
  <dc:creator>Mike Ives</dc:creator>
  <cp:lastModifiedBy>ivesmj@gmail.com</cp:lastModifiedBy>
  <cp:revision>62</cp:revision>
  <dcterms:created xsi:type="dcterms:W3CDTF">2023-06-06T16:19:16Z</dcterms:created>
  <dcterms:modified xsi:type="dcterms:W3CDTF">2023-09-05T15:41:36Z</dcterms:modified>
</cp:coreProperties>
</file>