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/>
              <a:t>Project Support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Project Support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Survey'!$B$3:$B$9</c:f>
              <c:strCache>
                <c:ptCount val="7"/>
                <c:pt idx="0">
                  <c:v>WC\Cafe Container</c:v>
                </c:pt>
                <c:pt idx="1">
                  <c:v>Additional Benches</c:v>
                </c:pt>
                <c:pt idx="2">
                  <c:v>Additional Picnic Tables</c:v>
                </c:pt>
                <c:pt idx="3">
                  <c:v>Extend Tree Line</c:v>
                </c:pt>
                <c:pt idx="4">
                  <c:v>Firepit\BBQ area</c:v>
                </c:pt>
                <c:pt idx="5">
                  <c:v>Pathway</c:v>
                </c:pt>
                <c:pt idx="6">
                  <c:v>MUGA Court</c:v>
                </c:pt>
              </c:strCache>
            </c:strRef>
          </c:cat>
          <c:val>
            <c:numRef>
              <c:f>'Q1 Survey'!$X$3:$X$9</c:f>
              <c:numCache>
                <c:formatCode>0</c:formatCode>
                <c:ptCount val="7"/>
                <c:pt idx="0">
                  <c:v>44</c:v>
                </c:pt>
                <c:pt idx="1">
                  <c:v>41</c:v>
                </c:pt>
                <c:pt idx="2">
                  <c:v>39</c:v>
                </c:pt>
                <c:pt idx="3">
                  <c:v>39</c:v>
                </c:pt>
                <c:pt idx="4">
                  <c:v>37</c:v>
                </c:pt>
                <c:pt idx="5">
                  <c:v>40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F-4351-8A49-41D4E03B8C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45585295"/>
        <c:axId val="545583375"/>
      </c:barChart>
      <c:lineChart>
        <c:grouping val="stacked"/>
        <c:varyColors val="0"/>
        <c:ser>
          <c:idx val="1"/>
          <c:order val="1"/>
          <c:tx>
            <c:v>Ave Score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'Q1 Survey'!$B$3:$B$9</c:f>
              <c:strCache>
                <c:ptCount val="7"/>
                <c:pt idx="0">
                  <c:v>WC\Cafe Container</c:v>
                </c:pt>
                <c:pt idx="1">
                  <c:v>Additional Benches</c:v>
                </c:pt>
                <c:pt idx="2">
                  <c:v>Additional Picnic Tables</c:v>
                </c:pt>
                <c:pt idx="3">
                  <c:v>Extend Tree Line</c:v>
                </c:pt>
                <c:pt idx="4">
                  <c:v>Firepit\BBQ area</c:v>
                </c:pt>
                <c:pt idx="5">
                  <c:v>Pathway</c:v>
                </c:pt>
                <c:pt idx="6">
                  <c:v>MUGA Court</c:v>
                </c:pt>
              </c:strCache>
            </c:strRef>
          </c:cat>
          <c:val>
            <c:numRef>
              <c:f>'Q1 Survey'!$Y$3:$Y$9</c:f>
              <c:numCache>
                <c:formatCode>0.0</c:formatCode>
                <c:ptCount val="7"/>
                <c:pt idx="0">
                  <c:v>4.8888888888888893</c:v>
                </c:pt>
                <c:pt idx="1">
                  <c:v>4.5555555555555554</c:v>
                </c:pt>
                <c:pt idx="2">
                  <c:v>4.333333333333333</c:v>
                </c:pt>
                <c:pt idx="3">
                  <c:v>4.333333333333333</c:v>
                </c:pt>
                <c:pt idx="4">
                  <c:v>4.1111111111111107</c:v>
                </c:pt>
                <c:pt idx="5">
                  <c:v>4.4444444444444446</c:v>
                </c:pt>
                <c:pt idx="6">
                  <c:v>4.333333333333333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1F-4351-8A49-41D4E03B8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585295"/>
        <c:axId val="545583375"/>
      </c:lineChart>
      <c:catAx>
        <c:axId val="54558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583375"/>
        <c:crosses val="autoZero"/>
        <c:auto val="1"/>
        <c:lblAlgn val="ctr"/>
        <c:lblOffset val="100"/>
        <c:noMultiLvlLbl val="0"/>
      </c:catAx>
      <c:valAx>
        <c:axId val="54558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58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/>
              <a:t>Project Ranking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Project Ranking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Survey'!$B$3:$B$9</c:f>
              <c:strCache>
                <c:ptCount val="7"/>
                <c:pt idx="0">
                  <c:v>WC\Cafe Container</c:v>
                </c:pt>
                <c:pt idx="1">
                  <c:v>Additional Benches</c:v>
                </c:pt>
                <c:pt idx="2">
                  <c:v>Additional Picnic Tables</c:v>
                </c:pt>
                <c:pt idx="3">
                  <c:v>Extend Tree Line</c:v>
                </c:pt>
                <c:pt idx="4">
                  <c:v>Firepit\BBQ area</c:v>
                </c:pt>
                <c:pt idx="5">
                  <c:v>Pathway</c:v>
                </c:pt>
                <c:pt idx="6">
                  <c:v>MUGA Court</c:v>
                </c:pt>
              </c:strCache>
            </c:strRef>
          </c:cat>
          <c:val>
            <c:numRef>
              <c:f>'Q1 Survey'!$AA$15:$AA$21</c:f>
              <c:numCache>
                <c:formatCode>General</c:formatCode>
                <c:ptCount val="7"/>
                <c:pt idx="0">
                  <c:v>369</c:v>
                </c:pt>
                <c:pt idx="1">
                  <c:v>207</c:v>
                </c:pt>
                <c:pt idx="2">
                  <c:v>297</c:v>
                </c:pt>
                <c:pt idx="3">
                  <c:v>189</c:v>
                </c:pt>
                <c:pt idx="4">
                  <c:v>189</c:v>
                </c:pt>
                <c:pt idx="5">
                  <c:v>279</c:v>
                </c:pt>
                <c:pt idx="6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A-4D13-8DE1-19AE85FDC2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5585295"/>
        <c:axId val="545583375"/>
      </c:barChart>
      <c:catAx>
        <c:axId val="54558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583375"/>
        <c:crosses val="autoZero"/>
        <c:auto val="1"/>
        <c:lblAlgn val="ctr"/>
        <c:lblOffset val="100"/>
        <c:noMultiLvlLbl val="0"/>
      </c:catAx>
      <c:valAx>
        <c:axId val="54558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58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/>
              <a:t>Ave Extras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Ave Extras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Survey'!$B$28:$B$30</c:f>
              <c:strCache>
                <c:ptCount val="3"/>
                <c:pt idx="0">
                  <c:v>Additional Benches</c:v>
                </c:pt>
                <c:pt idx="1">
                  <c:v>Additional Picnic Tables</c:v>
                </c:pt>
                <c:pt idx="2">
                  <c:v>Additional Trees</c:v>
                </c:pt>
              </c:strCache>
            </c:strRef>
          </c:cat>
          <c:val>
            <c:numRef>
              <c:f>'Q1 Survey'!$X$28:$X$30</c:f>
              <c:numCache>
                <c:formatCode>0</c:formatCode>
                <c:ptCount val="3"/>
                <c:pt idx="0">
                  <c:v>2.75</c:v>
                </c:pt>
                <c:pt idx="1">
                  <c:v>3</c:v>
                </c:pt>
                <c:pt idx="2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8-49D0-BF95-5551B26C9C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5585295"/>
        <c:axId val="545583375"/>
      </c:barChart>
      <c:catAx>
        <c:axId val="54558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583375"/>
        <c:crosses val="autoZero"/>
        <c:auto val="1"/>
        <c:lblAlgn val="ctr"/>
        <c:lblOffset val="100"/>
        <c:noMultiLvlLbl val="0"/>
      </c:catAx>
      <c:valAx>
        <c:axId val="54558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58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C0557-AFE7-4834-BE09-7922F209F4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8F421BA-4C79-4649-AF05-E57A2AD02C5A}">
      <dgm:prSet/>
      <dgm:spPr/>
      <dgm:t>
        <a:bodyPr/>
        <a:lstStyle/>
        <a:p>
          <a:r>
            <a:rPr lang="en-GB" b="1" dirty="0"/>
            <a:t>WC/Café </a:t>
          </a:r>
          <a:r>
            <a:rPr lang="en-GB" dirty="0"/>
            <a:t>(container): </a:t>
          </a:r>
          <a:r>
            <a:rPr lang="en-GB" b="1" dirty="0"/>
            <a:t>£25k </a:t>
          </a:r>
          <a:r>
            <a:rPr lang="en-GB" dirty="0"/>
            <a:t>plus connection charges (water &amp; electricity),  surveys, ground prep &amp; septic tank: </a:t>
          </a:r>
          <a:r>
            <a:rPr lang="en-GB" b="1" dirty="0"/>
            <a:t>£35k</a:t>
          </a:r>
          <a:endParaRPr lang="en-US" b="1" dirty="0"/>
        </a:p>
      </dgm:t>
    </dgm:pt>
    <dgm:pt modelId="{6B694871-2382-4932-B1BA-6BCFEF1BA831}" type="parTrans" cxnId="{7E55E39E-8BF3-48E9-BE94-84C839F513B3}">
      <dgm:prSet/>
      <dgm:spPr/>
      <dgm:t>
        <a:bodyPr/>
        <a:lstStyle/>
        <a:p>
          <a:endParaRPr lang="en-US"/>
        </a:p>
      </dgm:t>
    </dgm:pt>
    <dgm:pt modelId="{4BD27DFA-FCEE-4FA0-B158-7C91593778F0}" type="sibTrans" cxnId="{7E55E39E-8BF3-48E9-BE94-84C839F513B3}">
      <dgm:prSet/>
      <dgm:spPr/>
      <dgm:t>
        <a:bodyPr/>
        <a:lstStyle/>
        <a:p>
          <a:endParaRPr lang="en-US"/>
        </a:p>
      </dgm:t>
    </dgm:pt>
    <dgm:pt modelId="{405B460A-C83C-49E4-900D-3B0BFE13A91D}">
      <dgm:prSet/>
      <dgm:spPr/>
      <dgm:t>
        <a:bodyPr/>
        <a:lstStyle/>
        <a:p>
          <a:r>
            <a:rPr lang="en-GB" b="1" dirty="0"/>
            <a:t>MUGA</a:t>
          </a:r>
          <a:r>
            <a:rPr lang="en-GB" dirty="0"/>
            <a:t> – 15m x 8m (badminton court size): includes equipment, survey, groundworks and spoil removal: </a:t>
          </a:r>
          <a:r>
            <a:rPr lang="en-GB" b="1" dirty="0"/>
            <a:t>£30k - £35k. </a:t>
          </a:r>
        </a:p>
        <a:p>
          <a:r>
            <a:rPr lang="en-GB" b="0" dirty="0"/>
            <a:t>There will be a full survey and quote available from end of September ‘23.</a:t>
          </a:r>
          <a:endParaRPr lang="en-US" b="0" dirty="0"/>
        </a:p>
      </dgm:t>
    </dgm:pt>
    <dgm:pt modelId="{CEEE5A53-BD3B-4961-8F41-94AF777A32A7}" type="parTrans" cxnId="{5BE87AA6-6ED7-4D2E-96C2-04B0CAD5D739}">
      <dgm:prSet/>
      <dgm:spPr/>
      <dgm:t>
        <a:bodyPr/>
        <a:lstStyle/>
        <a:p>
          <a:endParaRPr lang="en-US"/>
        </a:p>
      </dgm:t>
    </dgm:pt>
    <dgm:pt modelId="{8B112EB8-0188-41ED-A17E-C63D0B3F873E}" type="sibTrans" cxnId="{5BE87AA6-6ED7-4D2E-96C2-04B0CAD5D739}">
      <dgm:prSet/>
      <dgm:spPr/>
      <dgm:t>
        <a:bodyPr/>
        <a:lstStyle/>
        <a:p>
          <a:endParaRPr lang="en-US"/>
        </a:p>
      </dgm:t>
    </dgm:pt>
    <dgm:pt modelId="{D333E7AC-DB4D-4852-A943-980CF7315DDF}" type="pres">
      <dgm:prSet presAssocID="{E2BC0557-AFE7-4834-BE09-7922F209F42E}" presName="root" presStyleCnt="0">
        <dgm:presLayoutVars>
          <dgm:dir/>
          <dgm:resizeHandles val="exact"/>
        </dgm:presLayoutVars>
      </dgm:prSet>
      <dgm:spPr/>
    </dgm:pt>
    <dgm:pt modelId="{A29388BE-C55E-47AB-ACF5-CEBE06C7CC49}" type="pres">
      <dgm:prSet presAssocID="{E8F421BA-4C79-4649-AF05-E57A2AD02C5A}" presName="compNode" presStyleCnt="0"/>
      <dgm:spPr/>
    </dgm:pt>
    <dgm:pt modelId="{839014A1-38E6-4895-9977-BF0594D58086}" type="pres">
      <dgm:prSet presAssocID="{E8F421BA-4C79-4649-AF05-E57A2AD02C5A}" presName="bgRect" presStyleLbl="bgShp" presStyleIdx="0" presStyleCnt="2"/>
      <dgm:spPr/>
    </dgm:pt>
    <dgm:pt modelId="{539CB0D1-4295-4E28-A2F8-A0F8FFE3B0C8}" type="pres">
      <dgm:prSet presAssocID="{E8F421BA-4C79-4649-AF05-E57A2AD02C5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"/>
        </a:ext>
      </dgm:extLst>
    </dgm:pt>
    <dgm:pt modelId="{0B17D8EC-FBB4-4BE8-8E43-31710951F801}" type="pres">
      <dgm:prSet presAssocID="{E8F421BA-4C79-4649-AF05-E57A2AD02C5A}" presName="spaceRect" presStyleCnt="0"/>
      <dgm:spPr/>
    </dgm:pt>
    <dgm:pt modelId="{86DB5AE8-5930-4974-92FE-243D9B60FEFD}" type="pres">
      <dgm:prSet presAssocID="{E8F421BA-4C79-4649-AF05-E57A2AD02C5A}" presName="parTx" presStyleLbl="revTx" presStyleIdx="0" presStyleCnt="2">
        <dgm:presLayoutVars>
          <dgm:chMax val="0"/>
          <dgm:chPref val="0"/>
        </dgm:presLayoutVars>
      </dgm:prSet>
      <dgm:spPr/>
    </dgm:pt>
    <dgm:pt modelId="{4447A1C7-361B-4DAF-A5C0-D55BA5A8DEA0}" type="pres">
      <dgm:prSet presAssocID="{4BD27DFA-FCEE-4FA0-B158-7C91593778F0}" presName="sibTrans" presStyleCnt="0"/>
      <dgm:spPr/>
    </dgm:pt>
    <dgm:pt modelId="{096C2B64-15D0-40A9-939E-0AFCF49B351A}" type="pres">
      <dgm:prSet presAssocID="{405B460A-C83C-49E4-900D-3B0BFE13A91D}" presName="compNode" presStyleCnt="0"/>
      <dgm:spPr/>
    </dgm:pt>
    <dgm:pt modelId="{432FB25D-C5C8-47DC-BC2C-66926087F7B9}" type="pres">
      <dgm:prSet presAssocID="{405B460A-C83C-49E4-900D-3B0BFE13A91D}" presName="bgRect" presStyleLbl="bgShp" presStyleIdx="1" presStyleCnt="2"/>
      <dgm:spPr/>
    </dgm:pt>
    <dgm:pt modelId="{3943B867-0CBC-41BA-9D31-2D288CAB42DB}" type="pres">
      <dgm:prSet presAssocID="{405B460A-C83C-49E4-900D-3B0BFE13A91D}" presName="iconRect" presStyleLbl="node1" presStyleIdx="1" presStyleCnt="2" custFlipVert="1" custFlipHor="1" custScaleX="7583" custScaleY="7583" custLinFactNeighborX="5627" custLinFactNeighborY="15929"/>
      <dgm:spPr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16F4835-3C6B-428B-A63D-614E44525CF2}" type="pres">
      <dgm:prSet presAssocID="{405B460A-C83C-49E4-900D-3B0BFE13A91D}" presName="spaceRect" presStyleCnt="0"/>
      <dgm:spPr/>
    </dgm:pt>
    <dgm:pt modelId="{F02D42FB-7133-405C-8A01-5F55DF9FF019}" type="pres">
      <dgm:prSet presAssocID="{405B460A-C83C-49E4-900D-3B0BFE13A91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28D6264-7F89-40E8-96E3-D1CCB15F790D}" type="presOf" srcId="{E2BC0557-AFE7-4834-BE09-7922F209F42E}" destId="{D333E7AC-DB4D-4852-A943-980CF7315DDF}" srcOrd="0" destOrd="0" presId="urn:microsoft.com/office/officeart/2018/2/layout/IconVerticalSolidList"/>
    <dgm:cxn modelId="{83604444-16BE-4B3E-9B16-1E7B1039E2A2}" type="presOf" srcId="{E8F421BA-4C79-4649-AF05-E57A2AD02C5A}" destId="{86DB5AE8-5930-4974-92FE-243D9B60FEFD}" srcOrd="0" destOrd="0" presId="urn:microsoft.com/office/officeart/2018/2/layout/IconVerticalSolidList"/>
    <dgm:cxn modelId="{7E55E39E-8BF3-48E9-BE94-84C839F513B3}" srcId="{E2BC0557-AFE7-4834-BE09-7922F209F42E}" destId="{E8F421BA-4C79-4649-AF05-E57A2AD02C5A}" srcOrd="0" destOrd="0" parTransId="{6B694871-2382-4932-B1BA-6BCFEF1BA831}" sibTransId="{4BD27DFA-FCEE-4FA0-B158-7C91593778F0}"/>
    <dgm:cxn modelId="{5BE87AA6-6ED7-4D2E-96C2-04B0CAD5D739}" srcId="{E2BC0557-AFE7-4834-BE09-7922F209F42E}" destId="{405B460A-C83C-49E4-900D-3B0BFE13A91D}" srcOrd="1" destOrd="0" parTransId="{CEEE5A53-BD3B-4961-8F41-94AF777A32A7}" sibTransId="{8B112EB8-0188-41ED-A17E-C63D0B3F873E}"/>
    <dgm:cxn modelId="{D1C75AD5-40BD-4282-ADC3-BB057294E6A5}" type="presOf" srcId="{405B460A-C83C-49E4-900D-3B0BFE13A91D}" destId="{F02D42FB-7133-405C-8A01-5F55DF9FF019}" srcOrd="0" destOrd="0" presId="urn:microsoft.com/office/officeart/2018/2/layout/IconVerticalSolidList"/>
    <dgm:cxn modelId="{5C98C03D-68A7-4CFE-8297-D36D35934952}" type="presParOf" srcId="{D333E7AC-DB4D-4852-A943-980CF7315DDF}" destId="{A29388BE-C55E-47AB-ACF5-CEBE06C7CC49}" srcOrd="0" destOrd="0" presId="urn:microsoft.com/office/officeart/2018/2/layout/IconVerticalSolidList"/>
    <dgm:cxn modelId="{5D360D63-F06C-45FE-A9A4-5FCDE56AF592}" type="presParOf" srcId="{A29388BE-C55E-47AB-ACF5-CEBE06C7CC49}" destId="{839014A1-38E6-4895-9977-BF0594D58086}" srcOrd="0" destOrd="0" presId="urn:microsoft.com/office/officeart/2018/2/layout/IconVerticalSolidList"/>
    <dgm:cxn modelId="{E18E7449-EA98-4FFD-8924-30BA9C0EAD69}" type="presParOf" srcId="{A29388BE-C55E-47AB-ACF5-CEBE06C7CC49}" destId="{539CB0D1-4295-4E28-A2F8-A0F8FFE3B0C8}" srcOrd="1" destOrd="0" presId="urn:microsoft.com/office/officeart/2018/2/layout/IconVerticalSolidList"/>
    <dgm:cxn modelId="{CAD44716-3A05-46C5-A6F7-98247BE59088}" type="presParOf" srcId="{A29388BE-C55E-47AB-ACF5-CEBE06C7CC49}" destId="{0B17D8EC-FBB4-4BE8-8E43-31710951F801}" srcOrd="2" destOrd="0" presId="urn:microsoft.com/office/officeart/2018/2/layout/IconVerticalSolidList"/>
    <dgm:cxn modelId="{DE1007AB-86E2-47BD-A9FA-C1266F5E6E43}" type="presParOf" srcId="{A29388BE-C55E-47AB-ACF5-CEBE06C7CC49}" destId="{86DB5AE8-5930-4974-92FE-243D9B60FEFD}" srcOrd="3" destOrd="0" presId="urn:microsoft.com/office/officeart/2018/2/layout/IconVerticalSolidList"/>
    <dgm:cxn modelId="{73A53714-6D59-4186-B740-AC1770B2945B}" type="presParOf" srcId="{D333E7AC-DB4D-4852-A943-980CF7315DDF}" destId="{4447A1C7-361B-4DAF-A5C0-D55BA5A8DEA0}" srcOrd="1" destOrd="0" presId="urn:microsoft.com/office/officeart/2018/2/layout/IconVerticalSolidList"/>
    <dgm:cxn modelId="{CCC598AF-B3ED-434C-A656-29C7AC08C7EA}" type="presParOf" srcId="{D333E7AC-DB4D-4852-A943-980CF7315DDF}" destId="{096C2B64-15D0-40A9-939E-0AFCF49B351A}" srcOrd="2" destOrd="0" presId="urn:microsoft.com/office/officeart/2018/2/layout/IconVerticalSolidList"/>
    <dgm:cxn modelId="{720DC96A-DE92-4461-B465-FFF8C119460E}" type="presParOf" srcId="{096C2B64-15D0-40A9-939E-0AFCF49B351A}" destId="{432FB25D-C5C8-47DC-BC2C-66926087F7B9}" srcOrd="0" destOrd="0" presId="urn:microsoft.com/office/officeart/2018/2/layout/IconVerticalSolidList"/>
    <dgm:cxn modelId="{6CCD86CE-F5B6-4D1A-AC18-D9233EEE1887}" type="presParOf" srcId="{096C2B64-15D0-40A9-939E-0AFCF49B351A}" destId="{3943B867-0CBC-41BA-9D31-2D288CAB42DB}" srcOrd="1" destOrd="0" presId="urn:microsoft.com/office/officeart/2018/2/layout/IconVerticalSolidList"/>
    <dgm:cxn modelId="{85B680B5-0571-4AD3-BDA7-FCC4446850AF}" type="presParOf" srcId="{096C2B64-15D0-40A9-939E-0AFCF49B351A}" destId="{916F4835-3C6B-428B-A63D-614E44525CF2}" srcOrd="2" destOrd="0" presId="urn:microsoft.com/office/officeart/2018/2/layout/IconVerticalSolidList"/>
    <dgm:cxn modelId="{95AB85A2-8C2D-4D2E-82DD-B1FEAEE47C67}" type="presParOf" srcId="{096C2B64-15D0-40A9-939E-0AFCF49B351A}" destId="{F02D42FB-7133-405C-8A01-5F55DF9FF0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014A1-38E6-4895-9977-BF0594D58086}">
      <dsp:nvSpPr>
        <dsp:cNvPr id="0" name=""/>
        <dsp:cNvSpPr/>
      </dsp:nvSpPr>
      <dsp:spPr>
        <a:xfrm>
          <a:off x="0" y="593765"/>
          <a:ext cx="8987404" cy="10961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CB0D1-4295-4E28-A2F8-A0F8FFE3B0C8}">
      <dsp:nvSpPr>
        <dsp:cNvPr id="0" name=""/>
        <dsp:cNvSpPr/>
      </dsp:nvSpPr>
      <dsp:spPr>
        <a:xfrm>
          <a:off x="331595" y="840406"/>
          <a:ext cx="602900" cy="602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B5AE8-5930-4974-92FE-243D9B60FEFD}">
      <dsp:nvSpPr>
        <dsp:cNvPr id="0" name=""/>
        <dsp:cNvSpPr/>
      </dsp:nvSpPr>
      <dsp:spPr>
        <a:xfrm>
          <a:off x="1266090" y="593765"/>
          <a:ext cx="7721313" cy="109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13" tIns="116013" rIns="116013" bIns="1160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WC/Café </a:t>
          </a:r>
          <a:r>
            <a:rPr lang="en-GB" sz="1600" kern="1200" dirty="0"/>
            <a:t>(container): </a:t>
          </a:r>
          <a:r>
            <a:rPr lang="en-GB" sz="1600" b="1" kern="1200" dirty="0"/>
            <a:t>£25k </a:t>
          </a:r>
          <a:r>
            <a:rPr lang="en-GB" sz="1600" kern="1200" dirty="0"/>
            <a:t>plus connection charges (water &amp; electricity),  surveys, ground prep &amp; septic tank: </a:t>
          </a:r>
          <a:r>
            <a:rPr lang="en-GB" sz="1600" b="1" kern="1200" dirty="0"/>
            <a:t>£35k</a:t>
          </a:r>
          <a:endParaRPr lang="en-US" sz="1600" b="1" kern="1200" dirty="0"/>
        </a:p>
      </dsp:txBody>
      <dsp:txXfrm>
        <a:off x="1266090" y="593765"/>
        <a:ext cx="7721313" cy="1096182"/>
      </dsp:txXfrm>
    </dsp:sp>
    <dsp:sp modelId="{432FB25D-C5C8-47DC-BC2C-66926087F7B9}">
      <dsp:nvSpPr>
        <dsp:cNvPr id="0" name=""/>
        <dsp:cNvSpPr/>
      </dsp:nvSpPr>
      <dsp:spPr>
        <a:xfrm>
          <a:off x="0" y="1963993"/>
          <a:ext cx="8987404" cy="10961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3B867-0CBC-41BA-9D31-2D288CAB42DB}">
      <dsp:nvSpPr>
        <dsp:cNvPr id="0" name=""/>
        <dsp:cNvSpPr/>
      </dsp:nvSpPr>
      <dsp:spPr>
        <a:xfrm flipH="1" flipV="1">
          <a:off x="644111" y="2585261"/>
          <a:ext cx="45717" cy="457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D42FB-7133-405C-8A01-5F55DF9FF019}">
      <dsp:nvSpPr>
        <dsp:cNvPr id="0" name=""/>
        <dsp:cNvSpPr/>
      </dsp:nvSpPr>
      <dsp:spPr>
        <a:xfrm>
          <a:off x="1266090" y="1963993"/>
          <a:ext cx="7721313" cy="109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13" tIns="116013" rIns="116013" bIns="1160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MUGA</a:t>
          </a:r>
          <a:r>
            <a:rPr lang="en-GB" sz="1600" kern="1200" dirty="0"/>
            <a:t> – 15m x 8m (badminton court size): includes equipment, survey, groundworks and spoil removal: </a:t>
          </a:r>
          <a:r>
            <a:rPr lang="en-GB" sz="1600" b="1" kern="1200" dirty="0"/>
            <a:t>£30k - £35k.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There will be a full survey and quote available from end of September ‘23.</a:t>
          </a:r>
          <a:endParaRPr lang="en-US" sz="1600" b="0" kern="1200" dirty="0"/>
        </a:p>
      </dsp:txBody>
      <dsp:txXfrm>
        <a:off x="1266090" y="1963993"/>
        <a:ext cx="7721313" cy="1096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23131-sports-ball-image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wcclerk@outlook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one church with a steeple&#10;&#10;Description automatically generated with low confidence">
            <a:extLst>
              <a:ext uri="{FF2B5EF4-FFF2-40B4-BE49-F238E27FC236}">
                <a16:creationId xmlns:a16="http://schemas.microsoft.com/office/drawing/2014/main" id="{A4955854-233E-DBC0-626D-49112873D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0272" b="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2A1EB8-1C29-4ADC-C850-2680EBECA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052496" cy="2262781"/>
          </a:xfrm>
        </p:spPr>
        <p:txBody>
          <a:bodyPr>
            <a:normAutofit/>
          </a:bodyPr>
          <a:lstStyle/>
          <a:p>
            <a:r>
              <a:rPr lang="en-GB" dirty="0"/>
              <a:t>Claydon &amp; Clattercote 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40AF0-7F44-C598-D4A9-93C557048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GB" dirty="0"/>
              <a:t>Vision &amp; Strategic Plan 2023 – 2030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02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8C747-2163-D5D7-DA4A-14972796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GB" dirty="0"/>
              <a:t>Approx. Costs for big ticket items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AA3FB8D-6A37-BAFD-67FD-93A3EBC72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849499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group of different sports balls&#10;&#10;Description automatically generated with low confidence">
            <a:extLst>
              <a:ext uri="{FF2B5EF4-FFF2-40B4-BE49-F238E27FC236}">
                <a16:creationId xmlns:a16="http://schemas.microsoft.com/office/drawing/2014/main" id="{5934F5C1-7D18-C7B4-6D2D-67648170CB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076251" y="4515217"/>
            <a:ext cx="816952" cy="4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7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5D60-A0DB-DD47-D62E-6F9A6C04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231A9-0F82-E7C2-9511-F8C3141CB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For additional information regarding a full slide presentation pack and brief questionnaire, please email the below address stating in </a:t>
            </a:r>
            <a:r>
              <a:rPr lang="en-GB"/>
              <a:t>the subject line: 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‘</a:t>
            </a:r>
            <a:r>
              <a:rPr lang="en-GB" b="1" dirty="0"/>
              <a:t>Playing Field Vision Request</a:t>
            </a:r>
            <a:r>
              <a:rPr lang="en-GB" dirty="0"/>
              <a:t>’.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hlinkClick r:id="rId2"/>
              </a:rPr>
              <a:t>cwcclerk@outlook.com</a:t>
            </a:r>
            <a:endParaRPr lang="en-GB" sz="18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marL="0" indent="0" algn="ctr">
              <a:buNone/>
            </a:pPr>
            <a:endParaRPr lang="en-GB" b="1" dirty="0">
              <a:latin typeface="Cambria" panose="02040503050406030204" pitchFamily="18" charset="0"/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GB" b="1" dirty="0">
                <a:latin typeface="Cambria" panose="02040503050406030204" pitchFamily="18" charset="0"/>
                <a:ea typeface="MS Mincho" panose="02020609040205080304" pitchFamily="49" charset="-128"/>
              </a:rPr>
              <a:t>Thank you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9372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2BB5-F5D2-6162-A085-BC4995B0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63237"/>
            <a:ext cx="8911687" cy="817559"/>
          </a:xfrm>
        </p:spPr>
        <p:txBody>
          <a:bodyPr/>
          <a:lstStyle/>
          <a:p>
            <a:pPr algn="ctr"/>
            <a:r>
              <a:rPr lang="en-GB" dirty="0"/>
              <a:t>Survey Results…so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57B1-E3BF-7521-CC17-18C333AE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198532"/>
            <a:ext cx="8915400" cy="132926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00" dirty="0"/>
              <a:t>The </a:t>
            </a:r>
            <a:r>
              <a:rPr lang="en-GB" sz="1000" b="1" dirty="0"/>
              <a:t>WC\Cafe</a:t>
            </a:r>
            <a:r>
              <a:rPr lang="en-GB" sz="1000" dirty="0"/>
              <a:t> seems to the most popular project </a:t>
            </a:r>
            <a:r>
              <a:rPr lang="en-GB" sz="1000" i="1" dirty="0"/>
              <a:t>and</a:t>
            </a:r>
            <a:r>
              <a:rPr lang="en-GB" sz="1000" dirty="0"/>
              <a:t> highest ranked in importance. Parishioners realise this will really ‘open up’ the field.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00" dirty="0"/>
              <a:t>This followed by need for a few more </a:t>
            </a:r>
            <a:r>
              <a:rPr lang="en-GB" sz="1000" b="1" dirty="0"/>
              <a:t>Picnic tables</a:t>
            </a:r>
            <a:r>
              <a:rPr lang="en-GB" sz="1000" dirty="0"/>
              <a:t>. Which again makes sense if you have the ‘facilities’ on hand to enjoy and use them.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00" dirty="0"/>
              <a:t>While the </a:t>
            </a:r>
            <a:r>
              <a:rPr lang="en-GB" sz="1000" b="1" dirty="0"/>
              <a:t>Pathway</a:t>
            </a:r>
            <a:r>
              <a:rPr lang="en-GB" sz="1000" dirty="0"/>
              <a:t> and </a:t>
            </a:r>
            <a:r>
              <a:rPr lang="en-GB" sz="1000" b="1" dirty="0"/>
              <a:t>MUGA</a:t>
            </a:r>
            <a:r>
              <a:rPr lang="en-GB" sz="1000" dirty="0"/>
              <a:t> court come in close behind. Again, this makes sense if you have the facilities and the means to access them.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00" dirty="0"/>
              <a:t>It also helps us with the HS2 funding idea as the big ‘</a:t>
            </a:r>
            <a:r>
              <a:rPr lang="en-GB" sz="1000" b="1" dirty="0"/>
              <a:t>3</a:t>
            </a:r>
            <a:r>
              <a:rPr lang="en-GB" sz="1000" dirty="0"/>
              <a:t>’; WC\Cafe, MUGA court and Pathway, being adapted to this. I will see if the Pathway can be created at the same time as the MUGA court by the same company – economy of scale…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49DD5F-6A81-933A-5AD2-A48ED420E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1137"/>
              </p:ext>
            </p:extLst>
          </p:nvPr>
        </p:nvGraphicFramePr>
        <p:xfrm>
          <a:off x="2589210" y="1263862"/>
          <a:ext cx="3960000" cy="201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06D7BF-6D1F-48BD-A0E5-E5541404C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742977"/>
              </p:ext>
            </p:extLst>
          </p:nvPr>
        </p:nvGraphicFramePr>
        <p:xfrm>
          <a:off x="7366000" y="1263862"/>
          <a:ext cx="3960000" cy="201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4E1D74-922E-44A2-BAA1-C9FEFB411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61895"/>
              </p:ext>
            </p:extLst>
          </p:nvPr>
        </p:nvGraphicFramePr>
        <p:xfrm>
          <a:off x="5502595" y="3450119"/>
          <a:ext cx="3088633" cy="165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570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776DF0-E0A5-8B25-5FBE-DA157AE0B3D6}"/>
              </a:ext>
            </a:extLst>
          </p:cNvPr>
          <p:cNvSpPr txBox="1">
            <a:spLocks/>
          </p:cNvSpPr>
          <p:nvPr/>
        </p:nvSpPr>
        <p:spPr>
          <a:xfrm>
            <a:off x="2521479" y="1744134"/>
            <a:ext cx="8919113" cy="4106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600" dirty="0"/>
              <a:t>What follows is a selection of ideas put forward by Parishioners at various meetings and venues.</a:t>
            </a:r>
          </a:p>
          <a:p>
            <a:pPr marL="0" indent="0" algn="just">
              <a:buNone/>
            </a:pPr>
            <a:r>
              <a:rPr lang="en-GB" sz="1600" dirty="0"/>
              <a:t>The proposals are </a:t>
            </a:r>
            <a:r>
              <a:rPr lang="en-GB" sz="1600" b="1" u="sng" dirty="0"/>
              <a:t>NOT</a:t>
            </a:r>
            <a:r>
              <a:rPr lang="en-GB" sz="1600" dirty="0"/>
              <a:t> set in stone but have been carefully looked at and investigated by the PC to fit the Village Mission Statement &amp; Vision criteria as detailed on the next slide.</a:t>
            </a:r>
          </a:p>
          <a:p>
            <a:pPr marL="0" indent="0" algn="just">
              <a:buNone/>
            </a:pPr>
            <a:r>
              <a:rPr lang="en-GB" sz="1600" dirty="0"/>
              <a:t>All the proposals are viable, especially with additional proposed HS2 funding currently available to us this year, which the PC are investigating.</a:t>
            </a:r>
          </a:p>
          <a:p>
            <a:pPr marL="0" indent="0" algn="just">
              <a:buNone/>
            </a:pPr>
            <a:r>
              <a:rPr lang="en-GB" sz="1600" dirty="0"/>
              <a:t>The proposed facilities are intended to ‘Open Up’ the Playing Field to the community and encourage its more effective use.</a:t>
            </a:r>
          </a:p>
          <a:p>
            <a:pPr marL="0" indent="0" algn="just">
              <a:buNone/>
            </a:pPr>
            <a:endParaRPr lang="en-GB" sz="1600" dirty="0"/>
          </a:p>
          <a:p>
            <a:pPr marL="0" indent="0" algn="just">
              <a:buNone/>
            </a:pPr>
            <a:r>
              <a:rPr lang="en-GB" sz="1600" dirty="0"/>
              <a:t>There is an accompanying brief questionnaire that we encourage you to download, fill in and return to the PC asap so we can start to plan forwards. </a:t>
            </a:r>
          </a:p>
          <a:p>
            <a:pPr marL="0" indent="0" algn="just">
              <a:buNone/>
            </a:pPr>
            <a:r>
              <a:rPr lang="en-GB" sz="1600" dirty="0"/>
              <a:t>Time, as always, is of the essence.</a:t>
            </a:r>
          </a:p>
          <a:p>
            <a:pPr marL="0" indent="0">
              <a:buNone/>
            </a:pPr>
            <a:endParaRPr lang="en-GB" sz="1600" dirty="0"/>
          </a:p>
          <a:p>
            <a:pPr marL="0" indent="0" algn="r">
              <a:buNone/>
            </a:pPr>
            <a:r>
              <a:rPr lang="en-GB" sz="1600" b="1" dirty="0"/>
              <a:t>Thank You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B0EC0B-B9D0-63EB-FAF2-75127D12B641}"/>
              </a:ext>
            </a:extLst>
          </p:cNvPr>
          <p:cNvSpPr txBox="1">
            <a:spLocks/>
          </p:cNvSpPr>
          <p:nvPr/>
        </p:nvSpPr>
        <p:spPr>
          <a:xfrm>
            <a:off x="2521480" y="714820"/>
            <a:ext cx="8915400" cy="67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/>
              <a:t>The Playing Field Vision</a:t>
            </a:r>
          </a:p>
        </p:txBody>
      </p:sp>
    </p:spTree>
    <p:extLst>
      <p:ext uri="{BB962C8B-B14F-4D97-AF65-F5344CB8AC3E}">
        <p14:creationId xmlns:p14="http://schemas.microsoft.com/office/powerpoint/2010/main" val="391251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D420-D6E1-7FBB-E473-04AFEA8A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480" y="3299579"/>
            <a:ext cx="8915400" cy="671290"/>
          </a:xfrm>
        </p:spPr>
        <p:txBody>
          <a:bodyPr/>
          <a:lstStyle/>
          <a:p>
            <a:pPr algn="ctr"/>
            <a:r>
              <a:rPr lang="en-GB" b="1" dirty="0"/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2BF07-F160-71E4-47E6-94046D6E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766" y="3970869"/>
            <a:ext cx="8919113" cy="1816100"/>
          </a:xfrm>
        </p:spPr>
        <p:txBody>
          <a:bodyPr>
            <a:normAutofit/>
          </a:bodyPr>
          <a:lstStyle/>
          <a:p>
            <a:pPr algn="just"/>
            <a:r>
              <a:rPr lang="en-GB" sz="1600" dirty="0"/>
              <a:t>To maintain and enhance the quality of life and sense of community within the Parish of Claydon &amp; Clattercote.</a:t>
            </a:r>
          </a:p>
          <a:p>
            <a:pPr algn="just"/>
            <a:r>
              <a:rPr lang="en-GB" sz="1600" dirty="0"/>
              <a:t>To safeguard the individual character of our village and protect its rural environment whilst supporting sustainable development that meets the needs of residents now and in the future.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776DF0-E0A5-8B25-5FBE-DA157AE0B3D6}"/>
              </a:ext>
            </a:extLst>
          </p:cNvPr>
          <p:cNvSpPr txBox="1">
            <a:spLocks/>
          </p:cNvSpPr>
          <p:nvPr/>
        </p:nvSpPr>
        <p:spPr>
          <a:xfrm>
            <a:off x="2521479" y="1397000"/>
            <a:ext cx="8919113" cy="157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Community</a:t>
            </a:r>
            <a:r>
              <a:rPr lang="en-GB" sz="1600" dirty="0"/>
              <a:t>  Support our local communities, encourage inclusion and diversity </a:t>
            </a:r>
          </a:p>
          <a:p>
            <a:r>
              <a:rPr lang="en-GB" sz="1600" b="1" dirty="0"/>
              <a:t>Environment</a:t>
            </a:r>
            <a:r>
              <a:rPr lang="en-GB" sz="1600" dirty="0"/>
              <a:t>  Protect and enhance our local environment </a:t>
            </a:r>
          </a:p>
          <a:p>
            <a:r>
              <a:rPr lang="en-GB" sz="1600" b="1" dirty="0"/>
              <a:t>Governance</a:t>
            </a:r>
            <a:r>
              <a:rPr lang="en-GB" sz="1600" dirty="0"/>
              <a:t>  Promote participation, good management and efficiency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B0EC0B-B9D0-63EB-FAF2-75127D12B641}"/>
              </a:ext>
            </a:extLst>
          </p:cNvPr>
          <p:cNvSpPr txBox="1">
            <a:spLocks/>
          </p:cNvSpPr>
          <p:nvPr/>
        </p:nvSpPr>
        <p:spPr>
          <a:xfrm>
            <a:off x="2521480" y="714820"/>
            <a:ext cx="8915400" cy="67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/>
              <a:t>The Parish Council Vision</a:t>
            </a:r>
          </a:p>
        </p:txBody>
      </p:sp>
    </p:spTree>
    <p:extLst>
      <p:ext uri="{BB962C8B-B14F-4D97-AF65-F5344CB8AC3E}">
        <p14:creationId xmlns:p14="http://schemas.microsoft.com/office/powerpoint/2010/main" val="63316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1E42-A737-9607-51FE-9334D54D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GB" sz="3200"/>
              <a:t>Playing Field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D752AFE2-3DA3-C816-2096-388A9AF6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Overhead view of the Playing Field area.</a:t>
            </a:r>
          </a:p>
          <a:p>
            <a:pPr marL="0" indent="0">
              <a:buNone/>
            </a:pPr>
            <a:r>
              <a:rPr lang="en-GB" sz="1600">
                <a:solidFill>
                  <a:schemeClr val="tx1"/>
                </a:solidFill>
              </a:rPr>
              <a:t>Currently comprises of:</a:t>
            </a:r>
          </a:p>
          <a:p>
            <a:pPr>
              <a:buFont typeface="+mj-lt"/>
              <a:buAutoNum type="arabicPeriod"/>
            </a:pPr>
            <a:r>
              <a:rPr lang="en-GB" sz="1600">
                <a:solidFill>
                  <a:schemeClr val="tx1"/>
                </a:solidFill>
              </a:rPr>
              <a:t>Play area for children</a:t>
            </a:r>
          </a:p>
          <a:p>
            <a:pPr>
              <a:buFont typeface="+mj-lt"/>
              <a:buAutoNum type="arabicPeriod"/>
            </a:pPr>
            <a:r>
              <a:rPr lang="en-GB" sz="1600">
                <a:solidFill>
                  <a:schemeClr val="tx1"/>
                </a:solidFill>
              </a:rPr>
              <a:t>Allotments</a:t>
            </a:r>
          </a:p>
          <a:p>
            <a:pPr>
              <a:buFont typeface="+mj-lt"/>
              <a:buAutoNum type="arabicPeriod"/>
            </a:pPr>
            <a:r>
              <a:rPr lang="en-GB" sz="1600">
                <a:solidFill>
                  <a:schemeClr val="tx1"/>
                </a:solidFill>
              </a:rPr>
              <a:t>Storage Container</a:t>
            </a:r>
          </a:p>
          <a:p>
            <a:pPr>
              <a:buFont typeface="+mj-lt"/>
              <a:buAutoNum type="arabicPeriod"/>
            </a:pPr>
            <a:r>
              <a:rPr lang="en-GB" sz="1600">
                <a:solidFill>
                  <a:schemeClr val="tx1"/>
                </a:solidFill>
              </a:rPr>
              <a:t>Goal Posts (1 set)</a:t>
            </a:r>
          </a:p>
          <a:p>
            <a:pPr>
              <a:buFont typeface="+mj-lt"/>
              <a:buAutoNum type="arabicPeriod"/>
            </a:pPr>
            <a:r>
              <a:rPr lang="en-GB" sz="1600">
                <a:solidFill>
                  <a:schemeClr val="tx1"/>
                </a:solidFill>
              </a:rPr>
              <a:t>A couple of benches\picnic tables</a:t>
            </a:r>
          </a:p>
          <a:p>
            <a:pPr>
              <a:buFont typeface="+mj-lt"/>
              <a:buAutoNum type="arabicPeriod"/>
            </a:pPr>
            <a:r>
              <a:rPr lang="en-GB" sz="1600">
                <a:solidFill>
                  <a:schemeClr val="tx1"/>
                </a:solidFill>
              </a:rPr>
              <a:t>A few trees</a:t>
            </a:r>
          </a:p>
        </p:txBody>
      </p:sp>
      <p:pic>
        <p:nvPicPr>
          <p:cNvPr id="5" name="Content Placeholder 4" descr="An aerial view of a field&#10;&#10;Description automatically generated with low confidence">
            <a:extLst>
              <a:ext uri="{FF2B5EF4-FFF2-40B4-BE49-F238E27FC236}">
                <a16:creationId xmlns:a16="http://schemas.microsoft.com/office/drawing/2014/main" id="{C9664D95-061B-B375-156D-21CB208E7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3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4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D4B70-C955-31E7-FD89-F6C08305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GB" dirty="0"/>
              <a:t>Playing Field Vision</a:t>
            </a: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" name="Content Placeholder 27">
            <a:extLst>
              <a:ext uri="{FF2B5EF4-FFF2-40B4-BE49-F238E27FC236}">
                <a16:creationId xmlns:a16="http://schemas.microsoft.com/office/drawing/2014/main" id="{6586177D-A4A5-815E-5788-A5C7629C6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1"/>
            <a:ext cx="3650278" cy="2961462"/>
          </a:xfrm>
        </p:spPr>
        <p:txBody>
          <a:bodyPr>
            <a:normAutofit/>
          </a:bodyPr>
          <a:lstStyle/>
          <a:p>
            <a:r>
              <a:rPr lang="en-US" dirty="0"/>
              <a:t>Proposal</a:t>
            </a:r>
          </a:p>
          <a:p>
            <a:pPr marL="0" indent="0">
              <a:buNone/>
            </a:pPr>
            <a:r>
              <a:rPr lang="en-US" sz="1200" b="1" dirty="0"/>
              <a:t>1. Toilet\Cafe Serving Facility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dirty="0"/>
              <a:t>- Wooden clad container</a:t>
            </a:r>
          </a:p>
          <a:p>
            <a:pPr marL="0" indent="0">
              <a:buNone/>
            </a:pPr>
            <a:r>
              <a:rPr lang="en-US" sz="1200" b="1" dirty="0"/>
              <a:t>2. More Picnic Tables\Benches</a:t>
            </a:r>
          </a:p>
          <a:p>
            <a:pPr marL="0" indent="0">
              <a:buNone/>
            </a:pPr>
            <a:r>
              <a:rPr lang="en-US" sz="1200" b="1" dirty="0"/>
              <a:t>3. Firepit\BBQ Area</a:t>
            </a:r>
          </a:p>
          <a:p>
            <a:pPr marL="0" indent="0">
              <a:buNone/>
            </a:pPr>
            <a:r>
              <a:rPr lang="en-US" sz="1200" b="1" dirty="0"/>
              <a:t>4. Extend Tree Line</a:t>
            </a:r>
          </a:p>
          <a:p>
            <a:pPr marL="0" indent="0">
              <a:buNone/>
            </a:pPr>
            <a:r>
              <a:rPr lang="en-US" sz="1200" b="1" dirty="0"/>
              <a:t>5. Pathway</a:t>
            </a:r>
          </a:p>
          <a:p>
            <a:pPr marL="0" indent="0">
              <a:buNone/>
            </a:pPr>
            <a:r>
              <a:rPr lang="en-US" sz="1200" b="1" dirty="0"/>
              <a:t>6. MUGA Court (Multi Use Games Area)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dirty="0"/>
              <a:t>- All weather artificial pitch\court for Badminton \ Volleyball \ Football \ Basketball \ </a:t>
            </a:r>
            <a:r>
              <a:rPr lang="en-GB" sz="1000" dirty="0"/>
              <a:t>Hockey</a:t>
            </a:r>
            <a:r>
              <a:rPr lang="en-US" sz="1000" dirty="0"/>
              <a:t> \ Skittles</a:t>
            </a:r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5B8326-2091-5C7A-C95D-2B258DD6385A}"/>
              </a:ext>
            </a:extLst>
          </p:cNvPr>
          <p:cNvGrpSpPr/>
          <p:nvPr/>
        </p:nvGrpSpPr>
        <p:grpSpPr>
          <a:xfrm>
            <a:off x="5410703" y="411358"/>
            <a:ext cx="6106075" cy="6029750"/>
            <a:chOff x="5436700" y="414125"/>
            <a:chExt cx="6106075" cy="6029750"/>
          </a:xfrm>
        </p:grpSpPr>
        <p:pic>
          <p:nvPicPr>
            <p:cNvPr id="24" name="Content Placeholder 23">
              <a:extLst>
                <a:ext uri="{FF2B5EF4-FFF2-40B4-BE49-F238E27FC236}">
                  <a16:creationId xmlns:a16="http://schemas.microsoft.com/office/drawing/2014/main" id="{3A87E8F1-307E-0E61-2B28-86641660C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6700" y="414125"/>
              <a:ext cx="6106075" cy="6029750"/>
            </a:xfrm>
            <a:prstGeom prst="rect">
              <a:avLst/>
            </a:prstGeom>
            <a:noFill/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9592AA-3153-475E-12EF-80BF0C80D854}"/>
                </a:ext>
              </a:extLst>
            </p:cNvPr>
            <p:cNvSpPr txBox="1"/>
            <p:nvPr/>
          </p:nvSpPr>
          <p:spPr>
            <a:xfrm>
              <a:off x="8489737" y="1275053"/>
              <a:ext cx="963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Water Works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EC4EB9-0BBC-91B3-1329-76CEE983D86C}"/>
                </a:ext>
              </a:extLst>
            </p:cNvPr>
            <p:cNvSpPr txBox="1"/>
            <p:nvPr/>
          </p:nvSpPr>
          <p:spPr>
            <a:xfrm>
              <a:off x="6171879" y="1933545"/>
              <a:ext cx="77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Childrens Park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FA7C02-362F-EA02-EEAC-AF4C3A19B9C1}"/>
                </a:ext>
              </a:extLst>
            </p:cNvPr>
            <p:cNvSpPr txBox="1"/>
            <p:nvPr/>
          </p:nvSpPr>
          <p:spPr>
            <a:xfrm>
              <a:off x="9886737" y="3767005"/>
              <a:ext cx="963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Allotments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D74EEF-6AB4-2ECC-946B-EBF06B2989E6}"/>
                </a:ext>
              </a:extLst>
            </p:cNvPr>
            <p:cNvSpPr txBox="1"/>
            <p:nvPr/>
          </p:nvSpPr>
          <p:spPr>
            <a:xfrm>
              <a:off x="7439619" y="1321219"/>
              <a:ext cx="9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Storage Container</a:t>
              </a:r>
            </a:p>
          </p:txBody>
        </p:sp>
        <p:sp>
          <p:nvSpPr>
            <p:cNvPr id="34" name="Double Brace 33">
              <a:extLst>
                <a:ext uri="{FF2B5EF4-FFF2-40B4-BE49-F238E27FC236}">
                  <a16:creationId xmlns:a16="http://schemas.microsoft.com/office/drawing/2014/main" id="{F330D09D-B0D1-6F98-D8BF-1D29AFE927D4}"/>
                </a:ext>
              </a:extLst>
            </p:cNvPr>
            <p:cNvSpPr/>
            <p:nvPr/>
          </p:nvSpPr>
          <p:spPr>
            <a:xfrm rot="4576741">
              <a:off x="6924981" y="1085052"/>
              <a:ext cx="128873" cy="378274"/>
            </a:xfrm>
            <a:prstGeom prst="bracePair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Flowchart: Predefined Process 7">
            <a:extLst>
              <a:ext uri="{FF2B5EF4-FFF2-40B4-BE49-F238E27FC236}">
                <a16:creationId xmlns:a16="http://schemas.microsoft.com/office/drawing/2014/main" id="{773B467E-61C4-E67A-1B2D-8C2018243FEC}"/>
              </a:ext>
            </a:extLst>
          </p:cNvPr>
          <p:cNvSpPr/>
          <p:nvPr/>
        </p:nvSpPr>
        <p:spPr>
          <a:xfrm>
            <a:off x="7304347" y="4679107"/>
            <a:ext cx="440267" cy="654679"/>
          </a:xfrm>
          <a:prstGeom prst="flowChartPredefined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MUGA</a:t>
            </a: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E401C602-1209-6496-8940-9663006E1D05}"/>
              </a:ext>
            </a:extLst>
          </p:cNvPr>
          <p:cNvSpPr/>
          <p:nvPr/>
        </p:nvSpPr>
        <p:spPr>
          <a:xfrm rot="21416870">
            <a:off x="7570875" y="4272248"/>
            <a:ext cx="194734" cy="186267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0F4CA97-1D7E-872A-24C3-41E1F37B6C73}"/>
              </a:ext>
            </a:extLst>
          </p:cNvPr>
          <p:cNvSpPr/>
          <p:nvPr/>
        </p:nvSpPr>
        <p:spPr>
          <a:xfrm rot="21201375">
            <a:off x="8105053" y="2082025"/>
            <a:ext cx="963040" cy="40415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WC\Café  Area</a:t>
            </a:r>
          </a:p>
        </p:txBody>
      </p:sp>
      <p:sp>
        <p:nvSpPr>
          <p:cNvPr id="11" name="Star: 32 Points 10">
            <a:extLst>
              <a:ext uri="{FF2B5EF4-FFF2-40B4-BE49-F238E27FC236}">
                <a16:creationId xmlns:a16="http://schemas.microsoft.com/office/drawing/2014/main" id="{0D099B85-414E-E38E-8064-11043DCEAAFA}"/>
              </a:ext>
            </a:extLst>
          </p:cNvPr>
          <p:cNvSpPr/>
          <p:nvPr/>
        </p:nvSpPr>
        <p:spPr>
          <a:xfrm>
            <a:off x="9214003" y="5689773"/>
            <a:ext cx="313267" cy="305984"/>
          </a:xfrm>
          <a:prstGeom prst="star32">
            <a:avLst>
              <a:gd name="adj" fmla="val 264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17A397E8-D001-422B-DF40-37A4BAF87611}"/>
              </a:ext>
            </a:extLst>
          </p:cNvPr>
          <p:cNvSpPr/>
          <p:nvPr/>
        </p:nvSpPr>
        <p:spPr>
          <a:xfrm>
            <a:off x="8301262" y="5553715"/>
            <a:ext cx="313267" cy="305984"/>
          </a:xfrm>
          <a:prstGeom prst="star32">
            <a:avLst>
              <a:gd name="adj" fmla="val 264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32 Points 14">
            <a:extLst>
              <a:ext uri="{FF2B5EF4-FFF2-40B4-BE49-F238E27FC236}">
                <a16:creationId xmlns:a16="http://schemas.microsoft.com/office/drawing/2014/main" id="{3EADB751-0489-C5E1-30F9-7702D4C27B10}"/>
              </a:ext>
            </a:extLst>
          </p:cNvPr>
          <p:cNvSpPr/>
          <p:nvPr/>
        </p:nvSpPr>
        <p:spPr>
          <a:xfrm>
            <a:off x="8727779" y="5622595"/>
            <a:ext cx="313267" cy="305984"/>
          </a:xfrm>
          <a:prstGeom prst="star32">
            <a:avLst>
              <a:gd name="adj" fmla="val 264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807A8ED3-CAC2-D55E-B742-EBBFD0AA4BB8}"/>
              </a:ext>
            </a:extLst>
          </p:cNvPr>
          <p:cNvSpPr/>
          <p:nvPr/>
        </p:nvSpPr>
        <p:spPr>
          <a:xfrm>
            <a:off x="7184188" y="3770768"/>
            <a:ext cx="440267" cy="400110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F83C9-E330-E193-D8FB-D507287D090E}"/>
              </a:ext>
            </a:extLst>
          </p:cNvPr>
          <p:cNvSpPr txBox="1"/>
          <p:nvPr/>
        </p:nvSpPr>
        <p:spPr>
          <a:xfrm>
            <a:off x="7524480" y="3693869"/>
            <a:ext cx="82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Fire Pit BBQ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0181D0-6334-A499-A0FA-1950EE72508C}"/>
              </a:ext>
            </a:extLst>
          </p:cNvPr>
          <p:cNvSpPr txBox="1"/>
          <p:nvPr/>
        </p:nvSpPr>
        <p:spPr>
          <a:xfrm rot="434093">
            <a:off x="8476259" y="6053952"/>
            <a:ext cx="1187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Extend Tree Line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6EE56D-7905-108B-9E22-526802A5024D}"/>
              </a:ext>
            </a:extLst>
          </p:cNvPr>
          <p:cNvSpPr txBox="1"/>
          <p:nvPr/>
        </p:nvSpPr>
        <p:spPr>
          <a:xfrm>
            <a:off x="7263417" y="2792854"/>
            <a:ext cx="134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Picnic Tables\Benches</a:t>
            </a: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ECA362A-D64B-531C-95DF-C01B4B389FBC}"/>
              </a:ext>
            </a:extLst>
          </p:cNvPr>
          <p:cNvSpPr/>
          <p:nvPr/>
        </p:nvSpPr>
        <p:spPr>
          <a:xfrm>
            <a:off x="6752976" y="2999694"/>
            <a:ext cx="194734" cy="186267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446EE796-A85C-9D72-8A48-06FB76783F2F}"/>
              </a:ext>
            </a:extLst>
          </p:cNvPr>
          <p:cNvSpPr/>
          <p:nvPr/>
        </p:nvSpPr>
        <p:spPr>
          <a:xfrm>
            <a:off x="7066526" y="3471584"/>
            <a:ext cx="194734" cy="186267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4D76549A-5C0E-2AF1-98EF-76FA5190D6A7}"/>
              </a:ext>
            </a:extLst>
          </p:cNvPr>
          <p:cNvSpPr/>
          <p:nvPr/>
        </p:nvSpPr>
        <p:spPr>
          <a:xfrm rot="21416870">
            <a:off x="7183327" y="4343794"/>
            <a:ext cx="194734" cy="186267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1B01004D-5188-5186-28E8-658799273C86}"/>
              </a:ext>
            </a:extLst>
          </p:cNvPr>
          <p:cNvSpPr/>
          <p:nvPr/>
        </p:nvSpPr>
        <p:spPr>
          <a:xfrm>
            <a:off x="7206980" y="2672353"/>
            <a:ext cx="194734" cy="186267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4B504AC7-BBB7-EB66-9B4E-056F797BBCB0}"/>
              </a:ext>
            </a:extLst>
          </p:cNvPr>
          <p:cNvSpPr/>
          <p:nvPr/>
        </p:nvSpPr>
        <p:spPr>
          <a:xfrm>
            <a:off x="7217099" y="3098225"/>
            <a:ext cx="194734" cy="186267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9AAA3E-0EAC-1CB1-7A7D-946995D4DDFC}"/>
              </a:ext>
            </a:extLst>
          </p:cNvPr>
          <p:cNvSpPr txBox="1"/>
          <p:nvPr/>
        </p:nvSpPr>
        <p:spPr>
          <a:xfrm>
            <a:off x="7641599" y="4156061"/>
            <a:ext cx="9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Picnic Tables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524980-9A06-3363-4F8E-5E7448EA2534}"/>
              </a:ext>
            </a:extLst>
          </p:cNvPr>
          <p:cNvSpPr/>
          <p:nvPr/>
        </p:nvSpPr>
        <p:spPr>
          <a:xfrm rot="19079084">
            <a:off x="6888947" y="2614018"/>
            <a:ext cx="204557" cy="592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E84B9A-D751-1441-C2F6-3B168465A7E6}"/>
              </a:ext>
            </a:extLst>
          </p:cNvPr>
          <p:cNvSpPr/>
          <p:nvPr/>
        </p:nvSpPr>
        <p:spPr>
          <a:xfrm rot="19079084">
            <a:off x="6592541" y="2865656"/>
            <a:ext cx="204557" cy="592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A6FC8D-7E4B-89C9-BE39-D3B2BE811C36}"/>
              </a:ext>
            </a:extLst>
          </p:cNvPr>
          <p:cNvSpPr/>
          <p:nvPr/>
        </p:nvSpPr>
        <p:spPr>
          <a:xfrm rot="745574">
            <a:off x="8532843" y="5455550"/>
            <a:ext cx="204557" cy="592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674957-C63F-A262-160E-9FDF5A769312}"/>
              </a:ext>
            </a:extLst>
          </p:cNvPr>
          <p:cNvSpPr/>
          <p:nvPr/>
        </p:nvSpPr>
        <p:spPr>
          <a:xfrm rot="745574">
            <a:off x="9294411" y="5604260"/>
            <a:ext cx="204557" cy="592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Beveled 38">
            <a:extLst>
              <a:ext uri="{FF2B5EF4-FFF2-40B4-BE49-F238E27FC236}">
                <a16:creationId xmlns:a16="http://schemas.microsoft.com/office/drawing/2014/main" id="{2B9682E4-8DBA-1518-3917-2DD435379895}"/>
              </a:ext>
            </a:extLst>
          </p:cNvPr>
          <p:cNvSpPr/>
          <p:nvPr/>
        </p:nvSpPr>
        <p:spPr>
          <a:xfrm rot="21416870">
            <a:off x="8025752" y="5100115"/>
            <a:ext cx="194734" cy="186267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F6B235F2-5223-6BAD-D5A0-A2985A722388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7217099" y="2339810"/>
            <a:ext cx="891188" cy="200718"/>
          </a:xfrm>
          <a:prstGeom prst="curvedConnector3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D81E5F66-D562-EFFB-9050-D6B1D9938958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064859" y="2228390"/>
            <a:ext cx="807506" cy="3377271"/>
          </a:xfrm>
          <a:prstGeom prst="curved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CA8E4533-C59D-1D83-40AF-F38EB31052AA}"/>
              </a:ext>
            </a:extLst>
          </p:cNvPr>
          <p:cNvCxnSpPr>
            <a:cxnSpLocks/>
          </p:cNvCxnSpPr>
          <p:nvPr/>
        </p:nvCxnSpPr>
        <p:spPr>
          <a:xfrm>
            <a:off x="7304347" y="5431972"/>
            <a:ext cx="2582390" cy="169660"/>
          </a:xfrm>
          <a:prstGeom prst="curvedConnector3">
            <a:avLst>
              <a:gd name="adj1" fmla="val 58524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D81064CF-079A-FC72-8E49-F46FE875FF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58502" y="4027055"/>
            <a:ext cx="2573352" cy="236482"/>
          </a:xfrm>
          <a:prstGeom prst="curvedConnector3">
            <a:avLst>
              <a:gd name="adj1" fmla="val 71057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5DBDA7AD-7B84-72BC-01F2-D63E57ED8C4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99464" y="2568000"/>
            <a:ext cx="245108" cy="190165"/>
          </a:xfrm>
          <a:prstGeom prst="curved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ACDFF-750B-9A90-D7A9-7C83E794E0F9}"/>
              </a:ext>
            </a:extLst>
          </p:cNvPr>
          <p:cNvSpPr/>
          <p:nvPr/>
        </p:nvSpPr>
        <p:spPr>
          <a:xfrm>
            <a:off x="9640806" y="5778812"/>
            <a:ext cx="595138" cy="34681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/>
              <a:t>Viewing Platform?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5200CC-458F-75C1-DA08-816ED7693B8E}"/>
              </a:ext>
            </a:extLst>
          </p:cNvPr>
          <p:cNvCxnSpPr>
            <a:stCxn id="34" idx="3"/>
          </p:cNvCxnSpPr>
          <p:nvPr/>
        </p:nvCxnSpPr>
        <p:spPr>
          <a:xfrm>
            <a:off x="6978704" y="1334020"/>
            <a:ext cx="238395" cy="120650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04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A06419-BB5A-4E01-8CF7-1E7F5771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792" y="624110"/>
            <a:ext cx="4470820" cy="1280890"/>
          </a:xfrm>
        </p:spPr>
        <p:txBody>
          <a:bodyPr>
            <a:normAutofit/>
          </a:bodyPr>
          <a:lstStyle/>
          <a:p>
            <a:r>
              <a:rPr lang="en-GB" dirty="0"/>
              <a:t>High Price Ticket Items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outdoor, sky, tree, shed&#10;&#10;Description automatically generated">
            <a:extLst>
              <a:ext uri="{FF2B5EF4-FFF2-40B4-BE49-F238E27FC236}">
                <a16:creationId xmlns:a16="http://schemas.microsoft.com/office/drawing/2014/main" id="{4009F6EA-57C8-75E4-3225-D196E76F6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937"/>
          <a:stretch/>
        </p:blipFill>
        <p:spPr>
          <a:xfrm>
            <a:off x="0" y="-2229"/>
            <a:ext cx="4646965" cy="342900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ED19BA-C029-ED85-A804-FA6D3478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792" y="1998133"/>
            <a:ext cx="4470818" cy="4394199"/>
          </a:xfrm>
        </p:spPr>
        <p:txBody>
          <a:bodyPr>
            <a:normAutofit fontScale="92500" lnSpcReduction="20000"/>
          </a:bodyPr>
          <a:lstStyle/>
          <a:p>
            <a:r>
              <a:rPr lang="en-GB" sz="1900" dirty="0"/>
              <a:t>These items would need serious funding:</a:t>
            </a:r>
          </a:p>
          <a:p>
            <a:pPr marL="0" indent="0">
              <a:buNone/>
            </a:pPr>
            <a:r>
              <a:rPr lang="en-GB" sz="1300" b="1" dirty="0"/>
              <a:t>1. Toilet\Cafe Facility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1100" dirty="0"/>
              <a:t>- Toilet with disabled facilities.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1100" dirty="0"/>
              <a:t>- Mini Kitchen for drinks and basic foods and a serving hatch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1100" dirty="0"/>
              <a:t>- Water point for allotments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100" b="1" dirty="0"/>
              <a:t>HS2 Funding</a:t>
            </a:r>
          </a:p>
          <a:p>
            <a:pPr marL="0" indent="0">
              <a:buNone/>
            </a:pPr>
            <a:r>
              <a:rPr lang="en-GB" sz="1300" b="1" dirty="0"/>
              <a:t>2. MUGA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1100" dirty="0"/>
              <a:t>- Multipurpose all-weather playing court. This is to give you an idea of a MUGA court, we would be looking at a smaller version. See alternative images later in pack.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1100" b="1" dirty="0"/>
              <a:t>HS2 funding</a:t>
            </a:r>
          </a:p>
          <a:p>
            <a:pPr marL="0" indent="0">
              <a:buNone/>
            </a:pPr>
            <a:r>
              <a:rPr lang="en-GB" sz="1100" dirty="0"/>
              <a:t>In case of the Toilet\Serving container, additional funds would be needed for:</a:t>
            </a:r>
          </a:p>
          <a:p>
            <a:pPr lvl="1"/>
            <a:r>
              <a:rPr lang="en-GB" sz="1100" dirty="0"/>
              <a:t>Electrical wiring and Grid connection.</a:t>
            </a:r>
          </a:p>
          <a:p>
            <a:pPr lvl="1"/>
            <a:r>
              <a:rPr lang="en-GB" sz="1100" dirty="0"/>
              <a:t>Plumbing for fresh and wastewater.</a:t>
            </a:r>
          </a:p>
          <a:p>
            <a:pPr lvl="1"/>
            <a:r>
              <a:rPr lang="en-GB" sz="1100" dirty="0"/>
              <a:t>Plumbing for Toilet – direct to sewer main OR septic tank arrangement.</a:t>
            </a:r>
          </a:p>
          <a:p>
            <a:pPr lvl="1"/>
            <a:r>
              <a:rPr lang="en-GB" sz="1100" dirty="0"/>
              <a:t>Ground preparation.</a:t>
            </a:r>
          </a:p>
        </p:txBody>
      </p:sp>
      <p:pic>
        <p:nvPicPr>
          <p:cNvPr id="4" name="Picture 3" descr="A picture containing grass, outdoor, plant, playground&#10;&#10;Description automatically generated">
            <a:extLst>
              <a:ext uri="{FF2B5EF4-FFF2-40B4-BE49-F238E27FC236}">
                <a16:creationId xmlns:a16="http://schemas.microsoft.com/office/drawing/2014/main" id="{D3A29796-84A0-DB86-99FA-5EC53373F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0318"/>
            <a:ext cx="4661179" cy="339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2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6419-BB5A-4E01-8CF7-1E7F5771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en-GB" dirty="0"/>
              <a:t>Mid-Range Price Ticket Item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ED19BA-C029-ED85-A804-FA6D3478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4002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These items would need some funding: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b="1" dirty="0"/>
              <a:t>Fire Pit\BBQ Area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000" dirty="0"/>
              <a:t>- Encourage more social use of the Playing Field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000" dirty="0"/>
              <a:t>- Health and Safety: provide a dedicated, carefully chosen and prepared area to minimize risks of fire of BBQs.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000" dirty="0"/>
              <a:t>Funds would be needed for:</a:t>
            </a:r>
          </a:p>
          <a:p>
            <a:pPr lvl="1">
              <a:lnSpc>
                <a:spcPct val="90000"/>
              </a:lnSpc>
            </a:pPr>
            <a:r>
              <a:rPr lang="en-GB" sz="1000" dirty="0"/>
              <a:t>Material Sourcing.</a:t>
            </a:r>
          </a:p>
          <a:p>
            <a:pPr lvl="1">
              <a:lnSpc>
                <a:spcPct val="90000"/>
              </a:lnSpc>
            </a:pPr>
            <a:r>
              <a:rPr lang="en-GB" sz="1000" dirty="0"/>
              <a:t>Solar Lights.</a:t>
            </a:r>
          </a:p>
          <a:p>
            <a:pPr lvl="1">
              <a:lnSpc>
                <a:spcPct val="90000"/>
              </a:lnSpc>
            </a:pPr>
            <a:r>
              <a:rPr lang="en-GB" sz="1000" dirty="0"/>
              <a:t>Ground preparation.</a:t>
            </a:r>
          </a:p>
          <a:p>
            <a:pPr lvl="1">
              <a:lnSpc>
                <a:spcPct val="90000"/>
              </a:lnSpc>
            </a:pPr>
            <a:r>
              <a:rPr lang="en-GB" sz="1000" dirty="0"/>
              <a:t>Construction.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b="1" dirty="0"/>
              <a:t>Pathway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000" dirty="0"/>
              <a:t>- Encourage more social use of the Playing Field esp. for disabled people.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000" dirty="0"/>
              <a:t>Cinder track, tarmac or rugged plastic matting.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GB" sz="800" dirty="0"/>
          </a:p>
          <a:p>
            <a:pPr marL="0" indent="0">
              <a:lnSpc>
                <a:spcPct val="90000"/>
              </a:lnSpc>
              <a:buNone/>
            </a:pPr>
            <a:endParaRPr lang="en-GB" sz="1000" b="1" dirty="0"/>
          </a:p>
        </p:txBody>
      </p:sp>
      <p:pic>
        <p:nvPicPr>
          <p:cNvPr id="4" name="Picture 3" descr="A picture containing outdoor, tree, furniture, grass&#10;&#10;Description automatically generated">
            <a:extLst>
              <a:ext uri="{FF2B5EF4-FFF2-40B4-BE49-F238E27FC236}">
                <a16:creationId xmlns:a16="http://schemas.microsoft.com/office/drawing/2014/main" id="{CB05F70A-567A-126C-E895-5387D5A96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66" r="-2" b="11614"/>
          <a:stretch/>
        </p:blipFill>
        <p:spPr>
          <a:xfrm>
            <a:off x="7736146" y="624111"/>
            <a:ext cx="3768466" cy="2627322"/>
          </a:xfrm>
          <a:prstGeom prst="rect">
            <a:avLst/>
          </a:prstGeom>
        </p:spPr>
      </p:pic>
      <p:pic>
        <p:nvPicPr>
          <p:cNvPr id="5" name="Picture 4" descr="A group of purple chairs around a fire pit&#10;&#10;Description automatically generated with medium confidence">
            <a:extLst>
              <a:ext uri="{FF2B5EF4-FFF2-40B4-BE49-F238E27FC236}">
                <a16:creationId xmlns:a16="http://schemas.microsoft.com/office/drawing/2014/main" id="{49F4CF8C-596C-AD07-D1D1-9EF0B612C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" r="2630"/>
          <a:stretch/>
        </p:blipFill>
        <p:spPr>
          <a:xfrm>
            <a:off x="7736146" y="3416024"/>
            <a:ext cx="3768466" cy="26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0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06419-BB5A-4E01-8CF7-1E7F5771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GB" dirty="0"/>
              <a:t>Low Price Ticket Items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ED19BA-C029-ED85-A804-FA6D3478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These items could be provided by the PC</a:t>
            </a:r>
            <a:r>
              <a:rPr lang="en-GB" sz="150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b="1" dirty="0"/>
              <a:t>1. Additional Picnic Tables\Benches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000" dirty="0"/>
              <a:t>- Encourage more social use of the Playing Field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b="1" dirty="0"/>
              <a:t>2. Additional Trees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000" dirty="0"/>
              <a:t>- Help protect the area from the wind and create a more enclosed\cozy environment.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-"/>
            </a:pPr>
            <a:endParaRPr lang="en-GB" sz="105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000" dirty="0"/>
              <a:t>Funds would be needed for:</a:t>
            </a:r>
          </a:p>
          <a:p>
            <a:pPr lvl="1">
              <a:lnSpc>
                <a:spcPct val="90000"/>
              </a:lnSpc>
            </a:pPr>
            <a:r>
              <a:rPr lang="en-GB" sz="1000" dirty="0"/>
              <a:t>Tree saplings.</a:t>
            </a:r>
          </a:p>
          <a:p>
            <a:pPr lvl="1">
              <a:lnSpc>
                <a:spcPct val="90000"/>
              </a:lnSpc>
            </a:pPr>
            <a:r>
              <a:rPr lang="en-GB" sz="1000" dirty="0"/>
              <a:t>Picnic Tables\Benches.</a:t>
            </a:r>
          </a:p>
          <a:p>
            <a:pPr lvl="1">
              <a:lnSpc>
                <a:spcPct val="90000"/>
              </a:lnSpc>
            </a:pPr>
            <a:r>
              <a:rPr lang="en-GB" sz="1000" dirty="0"/>
              <a:t>Ground preparation.</a:t>
            </a:r>
          </a:p>
        </p:txBody>
      </p:sp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3DF48BD0-14A4-8F23-D70E-24904B333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31" r="17844" b="1"/>
          <a:stretch/>
        </p:blipFill>
        <p:spPr>
          <a:xfrm>
            <a:off x="4619544" y="640080"/>
            <a:ext cx="3380136" cy="5271142"/>
          </a:xfrm>
          <a:prstGeom prst="rect">
            <a:avLst/>
          </a:prstGeom>
        </p:spPr>
      </p:pic>
      <p:pic>
        <p:nvPicPr>
          <p:cNvPr id="5" name="Picture 4" descr="A picture containing ground, outdoor, furniture, outdoor bench&#10;&#10;Description automatically generated">
            <a:extLst>
              <a:ext uri="{FF2B5EF4-FFF2-40B4-BE49-F238E27FC236}">
                <a16:creationId xmlns:a16="http://schemas.microsoft.com/office/drawing/2014/main" id="{A7B3888B-B91A-4DFC-2DA8-F7D3ADA33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72" r="16816" b="1"/>
          <a:stretch/>
        </p:blipFill>
        <p:spPr>
          <a:xfrm>
            <a:off x="8163406" y="640080"/>
            <a:ext cx="3395275" cy="5271142"/>
          </a:xfrm>
          <a:prstGeom prst="rect">
            <a:avLst/>
          </a:prstGeom>
        </p:spPr>
      </p:pic>
      <p:sp>
        <p:nvSpPr>
          <p:cNvPr id="27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2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2780DFF-3AF5-4F60-B2A3-AA766AD8B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1C79324C-CB0A-40CA-AE77-7CFA131A7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6F32A9-AD07-4A53-BA89-05D8AC1EB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BF108F4A-C3A5-42B2-9D7B-10D92D15C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254BB4A-F14E-4DE6-94AE-370119897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37BE596F-4E67-44BA-99D0-37A64771F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9A48CE8A-2735-4764-AF04-D7679A305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7058C06C-28D8-4334-83E0-AEA77C4AF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530C5090-5A77-4DFC-8CDA-D6E2576AC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57EC1ECF-618E-4B07-B823-11316CE52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7C8B4CFB-E7F6-4A2B-AA5B-CB910D23A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EBEADD2C-CA66-41C5-8622-31212959D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3CE06860-DDC5-4FC7-97D7-795F9CA9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A041F5-FB91-4FE3-8309-30F32C6A4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17D7CDD7-7A0A-4EBD-A35A-5C77175F6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535804A-BB84-44EB-9712-B96D7AEB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EA058FC-BE7B-40CC-A63E-8E646238F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0E8271EE-FB1E-459E-8E94-991CB5383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928D4994-0177-4E02-B988-4786CF3B7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A3FF466-04BF-4F8D-88E1-98C1A2CC7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2513E60D-9026-4A28-8D6E-03593D3A4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9D0D017-FE95-4B99-AD82-BE697DF1B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99ACBF5-2856-4022-AA4D-9E8F3998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A150E2E-4FA2-4D3C-9FDD-E0ECFC801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0FF753A-252D-49AB-AE93-D92EBB4B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8F689818-FACD-466B-B41E-51BA779D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57041BDD-619A-42E7-9D5B-D932A5FDF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439A26EA-7B06-4DFE-8108-86B3ED144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476A384-71E8-40F1-ABC7-D17AAAFA9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12195387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8C747-2163-D5D7-DA4A-14972796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3675529"/>
            <a:ext cx="6251490" cy="17690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4000" dirty="0">
                <a:solidFill>
                  <a:srgbClr val="FEFFFF"/>
                </a:solidFill>
              </a:rPr>
              <a:t>Alternative MUGA images</a:t>
            </a:r>
          </a:p>
        </p:txBody>
      </p:sp>
      <p:pic>
        <p:nvPicPr>
          <p:cNvPr id="9" name="Picture 8" descr="A group of kids playing basketball&#10;&#10;Description automatically generated">
            <a:extLst>
              <a:ext uri="{FF2B5EF4-FFF2-40B4-BE49-F238E27FC236}">
                <a16:creationId xmlns:a16="http://schemas.microsoft.com/office/drawing/2014/main" id="{1D50CC04-8BC5-4A31-F082-C60405355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9" r="10443"/>
          <a:stretch/>
        </p:blipFill>
        <p:spPr>
          <a:xfrm>
            <a:off x="1" y="10"/>
            <a:ext cx="4060419" cy="3415676"/>
          </a:xfrm>
          <a:prstGeom prst="rect">
            <a:avLst/>
          </a:prstGeom>
        </p:spPr>
      </p:pic>
      <p:pic>
        <p:nvPicPr>
          <p:cNvPr id="13" name="Picture 12" descr="A basketball court with a hoop&#10;&#10;Description automatically generated">
            <a:extLst>
              <a:ext uri="{FF2B5EF4-FFF2-40B4-BE49-F238E27FC236}">
                <a16:creationId xmlns:a16="http://schemas.microsoft.com/office/drawing/2014/main" id="{CA26A927-E21D-4AF4-2E30-558E7FB7E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7" r="-4" b="12707"/>
          <a:stretch/>
        </p:blipFill>
        <p:spPr>
          <a:xfrm>
            <a:off x="8127829" y="10"/>
            <a:ext cx="4064170" cy="3415980"/>
          </a:xfrm>
          <a:prstGeom prst="rect">
            <a:avLst/>
          </a:pr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CE683F7-3C14-437D-B517-5C204FAB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40738"/>
            <a:ext cx="1230970" cy="778589"/>
          </a:xfrm>
          <a:custGeom>
            <a:avLst/>
            <a:gdLst>
              <a:gd name="connsiteX0" fmla="*/ 0 w 1230970"/>
              <a:gd name="connsiteY0" fmla="*/ 0 h 778589"/>
              <a:gd name="connsiteX1" fmla="*/ 56510 w 1230970"/>
              <a:gd name="connsiteY1" fmla="*/ 0 h 778589"/>
              <a:gd name="connsiteX2" fmla="*/ 834671 w 1230970"/>
              <a:gd name="connsiteY2" fmla="*/ 0 h 778589"/>
              <a:gd name="connsiteX3" fmla="*/ 862811 w 1230970"/>
              <a:gd name="connsiteY3" fmla="*/ 9381 h 778589"/>
              <a:gd name="connsiteX4" fmla="*/ 867501 w 1230970"/>
              <a:gd name="connsiteY4" fmla="*/ 14071 h 778589"/>
              <a:gd name="connsiteX5" fmla="*/ 1223935 w 1230970"/>
              <a:gd name="connsiteY5" fmla="*/ 365843 h 778589"/>
              <a:gd name="connsiteX6" fmla="*/ 1223935 w 1230970"/>
              <a:gd name="connsiteY6" fmla="*/ 408056 h 778589"/>
              <a:gd name="connsiteX7" fmla="*/ 867501 w 1230970"/>
              <a:gd name="connsiteY7" fmla="*/ 764518 h 778589"/>
              <a:gd name="connsiteX8" fmla="*/ 862811 w 1230970"/>
              <a:gd name="connsiteY8" fmla="*/ 769209 h 778589"/>
              <a:gd name="connsiteX9" fmla="*/ 834671 w 1230970"/>
              <a:gd name="connsiteY9" fmla="*/ 778589 h 778589"/>
              <a:gd name="connsiteX10" fmla="*/ 0 w 1230970"/>
              <a:gd name="connsiteY10" fmla="*/ 778589 h 77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0970" h="778589">
                <a:moveTo>
                  <a:pt x="0" y="0"/>
                </a:moveTo>
                <a:lnTo>
                  <a:pt x="56510" y="0"/>
                </a:lnTo>
                <a:cubicBezTo>
                  <a:pt x="245793" y="0"/>
                  <a:pt x="498169" y="0"/>
                  <a:pt x="834671" y="0"/>
                </a:cubicBezTo>
                <a:cubicBezTo>
                  <a:pt x="848741" y="0"/>
                  <a:pt x="858121" y="4691"/>
                  <a:pt x="862811" y="9381"/>
                </a:cubicBezTo>
                <a:cubicBezTo>
                  <a:pt x="862811" y="9381"/>
                  <a:pt x="867501" y="9381"/>
                  <a:pt x="867501" y="14071"/>
                </a:cubicBezTo>
                <a:cubicBezTo>
                  <a:pt x="867501" y="14071"/>
                  <a:pt x="867501" y="14071"/>
                  <a:pt x="1223935" y="365843"/>
                </a:cubicBezTo>
                <a:cubicBezTo>
                  <a:pt x="1233315" y="379914"/>
                  <a:pt x="1233315" y="398675"/>
                  <a:pt x="1223935" y="408056"/>
                </a:cubicBezTo>
                <a:cubicBezTo>
                  <a:pt x="1223935" y="408056"/>
                  <a:pt x="1223935" y="408056"/>
                  <a:pt x="867501" y="764518"/>
                </a:cubicBezTo>
                <a:cubicBezTo>
                  <a:pt x="867501" y="764518"/>
                  <a:pt x="862811" y="764518"/>
                  <a:pt x="862811" y="769209"/>
                </a:cubicBezTo>
                <a:cubicBezTo>
                  <a:pt x="858121" y="773899"/>
                  <a:pt x="848741" y="778589"/>
                  <a:pt x="834671" y="778589"/>
                </a:cubicBezTo>
                <a:lnTo>
                  <a:pt x="0" y="778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7" name="Picture 6" descr="A blue basketball court with a net&#10;&#10;Description automatically generated">
            <a:extLst>
              <a:ext uri="{FF2B5EF4-FFF2-40B4-BE49-F238E27FC236}">
                <a16:creationId xmlns:a16="http://schemas.microsoft.com/office/drawing/2014/main" id="{7A5B59F0-9C96-06BD-151D-4F65E31E2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8" r="3803" b="1"/>
          <a:stretch/>
        </p:blipFill>
        <p:spPr>
          <a:xfrm>
            <a:off x="8134966" y="3429305"/>
            <a:ext cx="4054323" cy="3428695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55CDA8F-EAE8-40F8-95DC-43202F0A9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12188952" cy="0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group of kids playing basketball&#10;&#10;Description automatically generated">
            <a:extLst>
              <a:ext uri="{FF2B5EF4-FFF2-40B4-BE49-F238E27FC236}">
                <a16:creationId xmlns:a16="http://schemas.microsoft.com/office/drawing/2014/main" id="{A3574B5B-64F3-9EA0-08A6-DA38EA2F91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46" r="21958" b="2"/>
          <a:stretch/>
        </p:blipFill>
        <p:spPr>
          <a:xfrm>
            <a:off x="4067033" y="10"/>
            <a:ext cx="4057932" cy="3415673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CCE3297-88A0-4543-ADF6-B4F01BDBF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9752" y="0"/>
            <a:ext cx="0" cy="3419856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176213D-B053-46D9-9642-ED8E2F046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0139" y="0"/>
            <a:ext cx="0" cy="6857694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97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462</TotalTime>
  <Words>915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</vt:lpstr>
      <vt:lpstr>Century Gothic</vt:lpstr>
      <vt:lpstr>Wingdings</vt:lpstr>
      <vt:lpstr>Wingdings 3</vt:lpstr>
      <vt:lpstr>Wisp</vt:lpstr>
      <vt:lpstr>Claydon &amp; Clattercote PC</vt:lpstr>
      <vt:lpstr>PowerPoint Presentation</vt:lpstr>
      <vt:lpstr>Mission Statement</vt:lpstr>
      <vt:lpstr>Playing Field</vt:lpstr>
      <vt:lpstr>Playing Field Vision</vt:lpstr>
      <vt:lpstr>High Price Ticket Items</vt:lpstr>
      <vt:lpstr>Mid-Range Price Ticket Item</vt:lpstr>
      <vt:lpstr>Low Price Ticket Items</vt:lpstr>
      <vt:lpstr>Alternative MUGA images</vt:lpstr>
      <vt:lpstr>Approx. Costs for big ticket items</vt:lpstr>
      <vt:lpstr>Additional Information</vt:lpstr>
      <vt:lpstr>Survey Results…so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Claydon &amp; Clattercote PC</dc:title>
  <dc:creator>Mike Ives</dc:creator>
  <cp:lastModifiedBy>Mike Ives</cp:lastModifiedBy>
  <cp:revision>48</cp:revision>
  <dcterms:created xsi:type="dcterms:W3CDTF">2023-06-06T16:19:16Z</dcterms:created>
  <dcterms:modified xsi:type="dcterms:W3CDTF">2023-08-01T12:21:44Z</dcterms:modified>
</cp:coreProperties>
</file>